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notesSlides/notesSlide16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56" r:id="rId1"/>
  </p:sldMasterIdLst>
  <p:notesMasterIdLst>
    <p:notesMasterId r:id="rId18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</p:sldIdLst>
  <p:sldSz cx="12192000" cy="6858000"/>
  <p:notesSz cx="6797675" cy="9926638"/>
  <p:embeddedFontLst>
    <p:embeddedFont>
      <p:font typeface="Microsoft JhengHei" panose="020B0604030504040204" pitchFamily="34" charset="-120"/>
      <p:regular r:id="rId19"/>
      <p:bold r:id="rId20"/>
    </p:embeddedFont>
    <p:embeddedFont>
      <p:font typeface="Noto Sans TC" panose="020B0200000000000000" pitchFamily="34" charset="-128"/>
      <p:regular r:id="rId21"/>
      <p:bold r:id="rId22"/>
    </p:embeddedFont>
    <p:embeddedFont>
      <p:font typeface="新細明體" panose="02020500000000000000" pitchFamily="18" charset="-120"/>
      <p:regular r:id="rId23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63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29EA4CBF-79FD-4429-B20A-126F95EB47A0}">
  <a:tblStyle styleId="{29EA4CBF-79FD-4429-B20A-126F95EB47A0}" styleName="Table_0">
    <a:wholeTbl>
      <a:tcTxStyle b="off" i="off">
        <a:font>
          <a:latin typeface="Arial"/>
          <a:ea typeface="Arial"/>
          <a:cs typeface="Arial"/>
        </a:font>
        <a:schemeClr val="dk1"/>
      </a:tcTxStyle>
      <a:tcStyle>
        <a:tcBdr>
          <a:lef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127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insideV>
        </a:tcBdr>
        <a:fill>
          <a:solidFill>
            <a:srgbClr val="E8ECED"/>
          </a:solidFill>
        </a:fill>
      </a:tcStyle>
    </a:wholeTbl>
    <a:band1H>
      <a:tcTxStyle/>
      <a:tcStyle>
        <a:tcBdr/>
        <a:fill>
          <a:solidFill>
            <a:srgbClr val="CFD6D9"/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rgbClr val="CFD6D9"/>
          </a:solidFill>
        </a:fill>
      </a:tcStyle>
    </a:band1V>
    <a:band2V>
      <a:tcTxStyle/>
      <a:tcStyle>
        <a:tcBdr/>
      </a:tcStyle>
    </a:band2V>
    <a:la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 i="off">
        <a:font>
          <a:latin typeface="Arial"/>
          <a:ea typeface="Arial"/>
          <a:cs typeface="Arial"/>
        </a:font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top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top>
        </a:tcBdr>
        <a:fill>
          <a:solidFill>
            <a:schemeClr val="accent1"/>
          </a:solidFill>
        </a:fill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 b="on" i="off">
        <a:font>
          <a:latin typeface="Arial"/>
          <a:ea typeface="Arial"/>
          <a:cs typeface="Arial"/>
        </a:font>
        <a:schemeClr val="lt1"/>
      </a:tcTxStyle>
      <a:tcStyle>
        <a:tcBdr>
          <a:bottom>
            <a:ln w="38100" cap="flat" cmpd="sng">
              <a:solidFill>
                <a:schemeClr val="lt1"/>
              </a:solidFill>
              <a:prstDash val="solid"/>
              <a:round/>
              <a:headEnd type="none" w="sm" len="sm"/>
              <a:tailEnd type="none" w="sm" len="sm"/>
            </a:ln>
          </a:bottom>
        </a:tcBdr>
        <a:fill>
          <a:solidFill>
            <a:schemeClr val="accent1"/>
          </a:solidFill>
        </a:fill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6575"/>
    <p:restoredTop sz="94673"/>
  </p:normalViewPr>
  <p:slideViewPr>
    <p:cSldViewPr snapToGrid="0">
      <p:cViewPr>
        <p:scale>
          <a:sx n="144" d="100"/>
          <a:sy n="144" d="100"/>
        </p:scale>
        <p:origin x="-2136" y="-688"/>
      </p:cViewPr>
      <p:guideLst>
        <p:guide orient="horz" pos="2160"/>
        <p:guide pos="3863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notesMaster" Target="notesMasters/notesMaster1.xml"/><Relationship Id="rId26" Type="http://schemas.openxmlformats.org/officeDocument/2006/relationships/theme" Target="theme/theme1.xml"/><Relationship Id="rId3" Type="http://schemas.openxmlformats.org/officeDocument/2006/relationships/slide" Target="slides/slide2.xml"/><Relationship Id="rId21" Type="http://schemas.openxmlformats.org/officeDocument/2006/relationships/font" Target="fonts/font3.fntdata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viewProps" Target="view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font" Target="fonts/font2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presProps" Target="pres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5.fntdata"/><Relationship Id="rId10" Type="http://schemas.openxmlformats.org/officeDocument/2006/relationships/slide" Target="slides/slide9.xml"/><Relationship Id="rId19" Type="http://schemas.openxmlformats.org/officeDocument/2006/relationships/font" Target="fonts/font1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4.fntdata"/><Relationship Id="rId27" Type="http://schemas.openxmlformats.org/officeDocument/2006/relationships/tableStyles" Target="tableStyles.xml"/></Relationships>
</file>

<file path=ppt/media/image1.jpg>
</file>

<file path=ppt/media/image2.png>
</file>

<file path=ppt/media/image3.png>
</file>

<file path=ppt/media/image4.png>
</file>

<file path=ppt/media/image5.png>
</file>

<file path=ppt/media/image6.pn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1" y="0"/>
            <a:ext cx="2945659" cy="49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50444" y="0"/>
            <a:ext cx="2945659" cy="4980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1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6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Google Shape;65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6" name="Google Shape;66;p1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7" name="Google Shape;67;p1:notes"/>
          <p:cNvSpPr txBox="1">
            <a:spLocks noGrp="1"/>
          </p:cNvSpPr>
          <p:nvPr>
            <p:ph type="sldNum" idx="12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</a:t>
            </a:fld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4" name="Google Shape;154;p10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55" name="Google Shape;155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p11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p11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8" name="Google Shape;168;p12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9" name="Google Shape;169;p1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3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1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2" name="Google Shape;182;p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83" name="Google Shape;183;p14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84" name="Google Shape;184;p14:notes"/>
          <p:cNvSpPr txBox="1">
            <a:spLocks noGrp="1"/>
          </p:cNvSpPr>
          <p:nvPr>
            <p:ph type="sldNum" idx="12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14</a:t>
            </a:fld>
            <a:endParaRPr/>
          </a:p>
        </p:txBody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1" name="Google Shape;191;p15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表格化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92" name="Google Shape;192;p15:notes"/>
          <p:cNvSpPr txBox="1">
            <a:spLocks noGrp="1"/>
          </p:cNvSpPr>
          <p:nvPr>
            <p:ph type="sldNum" idx="12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15</a:t>
            </a:fld>
            <a:endParaRPr/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8" name="Google Shape;198;p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99" name="Google Shape;199;p16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00" name="Google Shape;200;p16:notes"/>
          <p:cNvSpPr txBox="1">
            <a:spLocks noGrp="1"/>
          </p:cNvSpPr>
          <p:nvPr>
            <p:ph type="sldNum" idx="12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16</a:t>
            </a:fld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2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Google Shape;99;p3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00" name="Google Shape;100;p3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1" name="Google Shape;101;p3:notes"/>
          <p:cNvSpPr txBox="1">
            <a:spLocks noGrp="1"/>
          </p:cNvSpPr>
          <p:nvPr>
            <p:ph type="sldNum" idx="12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4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4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3" name="Google Shape;113;p5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14" name="Google Shape;114;p5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預期開發技術及產品說明</a:t>
            </a:r>
            <a:endParaRPr/>
          </a:p>
        </p:txBody>
      </p:sp>
      <p:sp>
        <p:nvSpPr>
          <p:cNvPr id="115" name="Google Shape;115;p5:notes"/>
          <p:cNvSpPr txBox="1">
            <a:spLocks noGrp="1"/>
          </p:cNvSpPr>
          <p:nvPr>
            <p:ph type="sldNum" idx="12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p6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22" name="Google Shape;122;p6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/>
              <a:t>預期開發技術及產品說明</a:t>
            </a:r>
            <a:endParaRPr/>
          </a:p>
        </p:txBody>
      </p:sp>
      <p:sp>
        <p:nvSpPr>
          <p:cNvPr id="123" name="Google Shape;123;p6:notes"/>
          <p:cNvSpPr txBox="1">
            <a:spLocks noGrp="1"/>
          </p:cNvSpPr>
          <p:nvPr>
            <p:ph type="sldNum" idx="12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6</a:t>
            </a:fld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p7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0" name="Google Shape;130;p7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7" name="Google Shape;137;p8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8" name="Google Shape;138;p8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5" name="Google Shape;145;p9:notes"/>
          <p:cNvSpPr>
            <a:spLocks noGrp="1" noRot="1" noChangeAspect="1"/>
          </p:cNvSpPr>
          <p:nvPr>
            <p:ph type="sldImg" idx="2"/>
          </p:nvPr>
        </p:nvSpPr>
        <p:spPr>
          <a:xfrm>
            <a:off x="422275" y="1241425"/>
            <a:ext cx="5953125" cy="3349625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146" name="Google Shape;146;p9:notes"/>
          <p:cNvSpPr txBox="1">
            <a:spLocks noGrp="1"/>
          </p:cNvSpPr>
          <p:nvPr>
            <p:ph type="body" idx="1"/>
          </p:nvPr>
        </p:nvSpPr>
        <p:spPr>
          <a:xfrm>
            <a:off x="679768" y="4777194"/>
            <a:ext cx="5438140" cy="39086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7" name="Google Shape;147;p9:notes"/>
          <p:cNvSpPr txBox="1">
            <a:spLocks noGrp="1"/>
          </p:cNvSpPr>
          <p:nvPr>
            <p:ph type="sldNum" idx="12"/>
          </p:nvPr>
        </p:nvSpPr>
        <p:spPr>
          <a:xfrm>
            <a:off x="3850444" y="9428585"/>
            <a:ext cx="2945659" cy="4980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Google Shape;18;p2"/>
          <p:cNvSpPr txBox="1">
            <a:spLocks noGrp="1"/>
          </p:cNvSpPr>
          <p:nvPr>
            <p:ph type="ctrTitle"/>
          </p:nvPr>
        </p:nvSpPr>
        <p:spPr>
          <a:xfrm>
            <a:off x="696000" y="1122363"/>
            <a:ext cx="10800000" cy="2387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5400"/>
              <a:buFont typeface="Microsoft JhengHei"/>
              <a:buNone/>
              <a:defRPr sz="54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2"/>
          <p:cNvSpPr txBox="1">
            <a:spLocks noGrp="1"/>
          </p:cNvSpPr>
          <p:nvPr>
            <p:ph type="subTitle" idx="1"/>
          </p:nvPr>
        </p:nvSpPr>
        <p:spPr>
          <a:xfrm>
            <a:off x="696000" y="3602038"/>
            <a:ext cx="10800000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b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/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/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/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5pPr>
            <a:lvl6pPr lvl="5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6pPr>
            <a:lvl7pPr lvl="6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7pPr>
            <a:lvl8pPr lvl="7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8pPr>
            <a:lvl9pPr lvl="8" algn="ctr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/>
            </a:lvl9pPr>
          </a:lstStyle>
          <a:p>
            <a:endParaRPr/>
          </a:p>
        </p:txBody>
      </p:sp>
      <p:sp>
        <p:nvSpPr>
          <p:cNvPr id="20" name="Google Shape;20;p2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3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3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24" name="Google Shape;24;p3"/>
          <p:cNvSpPr txBox="1">
            <a:spLocks noGrp="1"/>
          </p:cNvSpPr>
          <p:nvPr>
            <p:ph type="dt" idx="10"/>
          </p:nvPr>
        </p:nvSpPr>
        <p:spPr>
          <a:xfrm>
            <a:off x="336000" y="6490825"/>
            <a:ext cx="12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25" name="Google Shape;25;p3"/>
          <p:cNvSpPr txBox="1">
            <a:spLocks noGrp="1"/>
          </p:cNvSpPr>
          <p:nvPr>
            <p:ph type="ftr" idx="11"/>
          </p:nvPr>
        </p:nvSpPr>
        <p:spPr>
          <a:xfrm>
            <a:off x="1860176" y="6490825"/>
            <a:ext cx="30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 b="0" i="0" u="none" strike="noStrike" cap="none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4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8" name="Google Shape;28;p4"/>
          <p:cNvSpPr txBox="1">
            <a:spLocks noGrp="1"/>
          </p:cNvSpPr>
          <p:nvPr>
            <p:ph type="body" idx="1"/>
          </p:nvPr>
        </p:nvSpPr>
        <p:spPr>
          <a:xfrm>
            <a:off x="336000" y="1080000"/>
            <a:ext cx="11520000" cy="52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9" name="Google Shape;29;p4"/>
          <p:cNvSpPr txBox="1">
            <a:spLocks noGrp="1"/>
          </p:cNvSpPr>
          <p:nvPr>
            <p:ph type="dt" idx="10"/>
          </p:nvPr>
        </p:nvSpPr>
        <p:spPr>
          <a:xfrm>
            <a:off x="336000" y="6490825"/>
            <a:ext cx="12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0" name="Google Shape;30;p4"/>
          <p:cNvSpPr txBox="1">
            <a:spLocks noGrp="1"/>
          </p:cNvSpPr>
          <p:nvPr>
            <p:ph type="ftr" idx="11"/>
          </p:nvPr>
        </p:nvSpPr>
        <p:spPr>
          <a:xfrm>
            <a:off x="1860176" y="6490825"/>
            <a:ext cx="30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1" name="Google Shape;31;p4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5"/>
          <p:cNvSpPr txBox="1"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800"/>
              <a:buFont typeface="Microsoft JhengHei"/>
              <a:buNone/>
              <a:defRPr sz="4800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4" name="Google Shape;34;p5"/>
          <p:cNvSpPr txBox="1"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 sz="2400">
                <a:solidFill>
                  <a:srgbClr val="888888"/>
                </a:solidFill>
              </a:defRPr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5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36" name="Google Shape;36;p5"/>
          <p:cNvSpPr txBox="1">
            <a:spLocks noGrp="1"/>
          </p:cNvSpPr>
          <p:nvPr>
            <p:ph type="dt" idx="10"/>
          </p:nvPr>
        </p:nvSpPr>
        <p:spPr>
          <a:xfrm>
            <a:off x="336000" y="6490825"/>
            <a:ext cx="12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ftr" idx="11"/>
          </p:nvPr>
        </p:nvSpPr>
        <p:spPr>
          <a:xfrm>
            <a:off x="1860176" y="6490825"/>
            <a:ext cx="30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" name="Google Shape;39;p6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0" name="Google Shape;40;p6"/>
          <p:cNvSpPr txBox="1">
            <a:spLocks noGrp="1"/>
          </p:cNvSpPr>
          <p:nvPr>
            <p:ph type="body" idx="1"/>
          </p:nvPr>
        </p:nvSpPr>
        <p:spPr>
          <a:xfrm>
            <a:off x="336000" y="1080000"/>
            <a:ext cx="5688000" cy="52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1" name="Google Shape;41;p6"/>
          <p:cNvSpPr txBox="1">
            <a:spLocks noGrp="1"/>
          </p:cNvSpPr>
          <p:nvPr>
            <p:ph type="body" idx="2"/>
          </p:nvPr>
        </p:nvSpPr>
        <p:spPr>
          <a:xfrm>
            <a:off x="6172200" y="1080000"/>
            <a:ext cx="5688000" cy="52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2" name="Google Shape;42;p6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43" name="Google Shape;43;p6"/>
          <p:cNvSpPr txBox="1">
            <a:spLocks noGrp="1"/>
          </p:cNvSpPr>
          <p:nvPr>
            <p:ph type="dt" idx="10"/>
          </p:nvPr>
        </p:nvSpPr>
        <p:spPr>
          <a:xfrm>
            <a:off x="336000" y="6490825"/>
            <a:ext cx="12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44" name="Google Shape;44;p6"/>
          <p:cNvSpPr txBox="1">
            <a:spLocks noGrp="1"/>
          </p:cNvSpPr>
          <p:nvPr>
            <p:ph type="ftr" idx="11"/>
          </p:nvPr>
        </p:nvSpPr>
        <p:spPr>
          <a:xfrm>
            <a:off x="1860176" y="6490825"/>
            <a:ext cx="30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6" name="Google Shape;46;p7"/>
          <p:cNvSpPr txBox="1">
            <a:spLocks noGrp="1"/>
          </p:cNvSpPr>
          <p:nvPr>
            <p:ph type="title"/>
          </p:nvPr>
        </p:nvSpPr>
        <p:spPr>
          <a:xfrm>
            <a:off x="10548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body" idx="1"/>
          </p:nvPr>
        </p:nvSpPr>
        <p:spPr>
          <a:xfrm>
            <a:off x="340200" y="1080000"/>
            <a:ext cx="5688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body" idx="2"/>
          </p:nvPr>
        </p:nvSpPr>
        <p:spPr>
          <a:xfrm>
            <a:off x="340200" y="1908000"/>
            <a:ext cx="5688000" cy="43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49" name="Google Shape;49;p7"/>
          <p:cNvSpPr txBox="1">
            <a:spLocks noGrp="1"/>
          </p:cNvSpPr>
          <p:nvPr>
            <p:ph type="body" idx="3"/>
          </p:nvPr>
        </p:nvSpPr>
        <p:spPr>
          <a:xfrm>
            <a:off x="6172200" y="1080000"/>
            <a:ext cx="5688000" cy="7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b" anchorCtr="0">
            <a:normAutofit/>
          </a:bodyPr>
          <a:lstStyle>
            <a:lvl1pPr marL="457200" lvl="0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50" name="Google Shape;50;p7"/>
          <p:cNvSpPr txBox="1">
            <a:spLocks noGrp="1"/>
          </p:cNvSpPr>
          <p:nvPr>
            <p:ph type="body" idx="4"/>
          </p:nvPr>
        </p:nvSpPr>
        <p:spPr>
          <a:xfrm>
            <a:off x="6172200" y="1908000"/>
            <a:ext cx="5688000" cy="4392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normAutofit/>
          </a:bodyPr>
          <a:lstStyle>
            <a:lvl1pPr marL="457200" lvl="0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2pPr>
            <a:lvl3pPr marL="1371600" lvl="2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4pPr>
            <a:lvl5pPr marL="2286000" lvl="4" indent="-34290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5pPr>
            <a:lvl6pPr marL="2743200" lvl="5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51" name="Google Shape;51;p7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2" name="Google Shape;52;p7"/>
          <p:cNvSpPr txBox="1">
            <a:spLocks noGrp="1"/>
          </p:cNvSpPr>
          <p:nvPr>
            <p:ph type="dt" idx="10"/>
          </p:nvPr>
        </p:nvSpPr>
        <p:spPr>
          <a:xfrm>
            <a:off x="336000" y="6490825"/>
            <a:ext cx="12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3" name="Google Shape;53;p7"/>
          <p:cNvSpPr txBox="1">
            <a:spLocks noGrp="1"/>
          </p:cNvSpPr>
          <p:nvPr>
            <p:ph type="ftr" idx="11"/>
          </p:nvPr>
        </p:nvSpPr>
        <p:spPr>
          <a:xfrm>
            <a:off x="1860176" y="6490825"/>
            <a:ext cx="30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8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/>
            </a:lvl1pPr>
            <a:lvl2pPr marL="0" lvl="1" indent="0" algn="ctr">
              <a:spcBef>
                <a:spcPts val="0"/>
              </a:spcBef>
              <a:buNone/>
              <a:defRPr/>
            </a:lvl2pPr>
            <a:lvl3pPr marL="0" lvl="2" indent="0" algn="ctr">
              <a:spcBef>
                <a:spcPts val="0"/>
              </a:spcBef>
              <a:buNone/>
              <a:defRPr/>
            </a:lvl3pPr>
            <a:lvl4pPr marL="0" lvl="3" indent="0" algn="ctr">
              <a:spcBef>
                <a:spcPts val="0"/>
              </a:spcBef>
              <a:buNone/>
              <a:defRPr/>
            </a:lvl4pPr>
            <a:lvl5pPr marL="0" lvl="4" indent="0" algn="ctr">
              <a:spcBef>
                <a:spcPts val="0"/>
              </a:spcBef>
              <a:buNone/>
              <a:defRPr/>
            </a:lvl5pPr>
            <a:lvl6pPr marL="0" lvl="5" indent="0" algn="ctr">
              <a:spcBef>
                <a:spcPts val="0"/>
              </a:spcBef>
              <a:buNone/>
              <a:defRPr/>
            </a:lvl6pPr>
            <a:lvl7pPr marL="0" lvl="6" indent="0" algn="ctr">
              <a:spcBef>
                <a:spcPts val="0"/>
              </a:spcBef>
              <a:buNone/>
              <a:defRPr/>
            </a:lvl7pPr>
            <a:lvl8pPr marL="0" lvl="7" indent="0" algn="ctr">
              <a:spcBef>
                <a:spcPts val="0"/>
              </a:spcBef>
              <a:buNone/>
              <a:defRPr/>
            </a:lvl8pPr>
            <a:lvl9pPr marL="0" lvl="8" indent="0" algn="ctr">
              <a:spcBef>
                <a:spcPts val="0"/>
              </a:spcBef>
              <a:buNone/>
              <a:defRPr/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56" name="Google Shape;56;p8"/>
          <p:cNvSpPr txBox="1">
            <a:spLocks noGrp="1"/>
          </p:cNvSpPr>
          <p:nvPr>
            <p:ph type="dt" idx="10"/>
          </p:nvPr>
        </p:nvSpPr>
        <p:spPr>
          <a:xfrm>
            <a:off x="336000" y="6490825"/>
            <a:ext cx="12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57" name="Google Shape;57;p8"/>
          <p:cNvSpPr txBox="1">
            <a:spLocks noGrp="1"/>
          </p:cNvSpPr>
          <p:nvPr>
            <p:ph type="ftr" idx="11"/>
          </p:nvPr>
        </p:nvSpPr>
        <p:spPr>
          <a:xfrm>
            <a:off x="1860176" y="6490825"/>
            <a:ext cx="3060000" cy="288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400">
                <a:solidFill>
                  <a:schemeClr val="dk1"/>
                </a:solidFill>
                <a:latin typeface="Noto Sans TC"/>
                <a:ea typeface="Noto Sans TC"/>
                <a:cs typeface="Noto Sans TC"/>
                <a:sym typeface="Noto Sans TC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able of Contents">
  <p:cSld name="Table of Contents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9"/>
          <p:cNvSpPr txBox="1">
            <a:spLocks noGrp="1"/>
          </p:cNvSpPr>
          <p:nvPr>
            <p:ph type="title"/>
          </p:nvPr>
        </p:nvSpPr>
        <p:spPr>
          <a:xfrm>
            <a:off x="6707124" y="76809"/>
            <a:ext cx="4873752" cy="91061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b" anchorCtr="0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Arial"/>
              <a:buNone/>
              <a:defRPr sz="4000" b="1">
                <a:latin typeface="Arial"/>
                <a:ea typeface="Arial"/>
                <a:cs typeface="Arial"/>
                <a:sym typeface="Arial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ftr" idx="11"/>
          </p:nvPr>
        </p:nvSpPr>
        <p:spPr>
          <a:xfrm>
            <a:off x="6707124" y="6356350"/>
            <a:ext cx="3592678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rgbClr val="168DA5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61" name="Google Shape;61;p9"/>
          <p:cNvSpPr txBox="1">
            <a:spLocks noGrp="1"/>
          </p:cNvSpPr>
          <p:nvPr>
            <p:ph type="sldNum" idx="12"/>
          </p:nvPr>
        </p:nvSpPr>
        <p:spPr>
          <a:xfrm>
            <a:off x="10299802" y="6356350"/>
            <a:ext cx="1281074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>
            <a:lvl1pPr marL="0" lvl="0" indent="0" algn="ctr">
              <a:spcBef>
                <a:spcPts val="0"/>
              </a:spcBef>
              <a:buNone/>
              <a:defRPr sz="1200">
                <a:solidFill>
                  <a:srgbClr val="168DA5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0" lvl="1" indent="0" algn="ctr">
              <a:spcBef>
                <a:spcPts val="0"/>
              </a:spcBef>
              <a:buNone/>
              <a:defRPr sz="1200">
                <a:solidFill>
                  <a:srgbClr val="168DA5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0" lvl="2" indent="0" algn="ctr">
              <a:spcBef>
                <a:spcPts val="0"/>
              </a:spcBef>
              <a:buNone/>
              <a:defRPr sz="1200">
                <a:solidFill>
                  <a:srgbClr val="168DA5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0" lvl="3" indent="0" algn="ctr">
              <a:spcBef>
                <a:spcPts val="0"/>
              </a:spcBef>
              <a:buNone/>
              <a:defRPr sz="1200">
                <a:solidFill>
                  <a:srgbClr val="168DA5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0" lvl="4" indent="0" algn="ctr">
              <a:spcBef>
                <a:spcPts val="0"/>
              </a:spcBef>
              <a:buNone/>
              <a:defRPr sz="1200">
                <a:solidFill>
                  <a:srgbClr val="168DA5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0" lvl="5" indent="0" algn="ctr">
              <a:spcBef>
                <a:spcPts val="0"/>
              </a:spcBef>
              <a:buNone/>
              <a:defRPr sz="1200">
                <a:solidFill>
                  <a:srgbClr val="168DA5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6pPr>
            <a:lvl7pPr marL="0" lvl="6" indent="0" algn="ctr">
              <a:spcBef>
                <a:spcPts val="0"/>
              </a:spcBef>
              <a:buNone/>
              <a:defRPr sz="1200">
                <a:solidFill>
                  <a:srgbClr val="168DA5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7pPr>
            <a:lvl8pPr marL="0" lvl="7" indent="0" algn="ctr">
              <a:spcBef>
                <a:spcPts val="0"/>
              </a:spcBef>
              <a:buNone/>
              <a:defRPr sz="1200">
                <a:solidFill>
                  <a:srgbClr val="168DA5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8pPr>
            <a:lvl9pPr marL="0" lvl="8" indent="0" algn="ctr">
              <a:spcBef>
                <a:spcPts val="0"/>
              </a:spcBef>
              <a:buNone/>
              <a:defRPr sz="1200">
                <a:solidFill>
                  <a:srgbClr val="168DA5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sp>
        <p:nvSpPr>
          <p:cNvPr id="62" name="Google Shape;62;p9"/>
          <p:cNvSpPr>
            <a:spLocks noGrp="1"/>
          </p:cNvSpPr>
          <p:nvPr>
            <p:ph type="pic" idx="2"/>
          </p:nvPr>
        </p:nvSpPr>
        <p:spPr>
          <a:xfrm>
            <a:off x="0" y="0"/>
            <a:ext cx="6096000" cy="6857999"/>
          </a:xfrm>
          <a:prstGeom prst="rect">
            <a:avLst/>
          </a:prstGeom>
          <a:solidFill>
            <a:srgbClr val="168DA5"/>
          </a:solidFill>
          <a:ln>
            <a:noFill/>
          </a:ln>
        </p:spPr>
      </p:sp>
      <p:sp>
        <p:nvSpPr>
          <p:cNvPr id="63" name="Google Shape;63;p9"/>
          <p:cNvSpPr txBox="1">
            <a:spLocks noGrp="1"/>
          </p:cNvSpPr>
          <p:nvPr>
            <p:ph type="dt" idx="10"/>
          </p:nvPr>
        </p:nvSpPr>
        <p:spPr>
          <a:xfrm>
            <a:off x="611124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>
                <a:solidFill>
                  <a:schemeClr val="lt1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10" Type="http://schemas.openxmlformats.org/officeDocument/2006/relationships/image" Target="../media/image1.jpg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  <a:defRPr sz="4000" b="1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336000" y="1080000"/>
            <a:ext cx="11520000" cy="522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t" anchorCtr="0">
            <a:normAutofit/>
          </a:bodyPr>
          <a:lstStyle>
            <a:lvl1pPr marL="457200" marR="0" lvl="0" indent="-4318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914400" marR="0" lvl="1" indent="-4064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1371600" marR="0" lvl="2" indent="-3810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1828800" marR="0" lvl="3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2286000" marR="0" lvl="4" indent="-35560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>
            <a:lvl1pPr marL="0" marR="0" lvl="0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1pPr>
            <a:lvl2pPr marL="0" marR="0" lvl="1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2pPr>
            <a:lvl3pPr marL="0" marR="0" lvl="2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3pPr>
            <a:lvl4pPr marL="0" marR="0" lvl="3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4pPr>
            <a:lvl5pPr marL="0" marR="0" lvl="4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5pPr>
            <a:lvl6pPr marL="0" marR="0" lvl="5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6pPr>
            <a:lvl7pPr marL="0" marR="0" lvl="6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7pPr>
            <a:lvl8pPr marL="0" marR="0" lvl="7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8pPr>
            <a:lvl9pPr marL="0" marR="0" lvl="8" indent="0" algn="ct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Microsoft JhengHei"/>
                <a:ea typeface="Microsoft JhengHei"/>
                <a:cs typeface="Microsoft JhengHei"/>
                <a:sym typeface="Microsoft JhengHei"/>
              </a:defRPr>
            </a:lvl9pPr>
          </a:lstStyle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zh-TW"/>
              <a:t>‹#›</a:t>
            </a:fld>
            <a:endParaRPr/>
          </a:p>
        </p:txBody>
      </p:sp>
      <p:cxnSp>
        <p:nvCxnSpPr>
          <p:cNvPr id="13" name="Google Shape;13;p1"/>
          <p:cNvCxnSpPr/>
          <p:nvPr/>
        </p:nvCxnSpPr>
        <p:spPr>
          <a:xfrm>
            <a:off x="246000" y="6480000"/>
            <a:ext cx="11700000" cy="0"/>
          </a:xfrm>
          <a:prstGeom prst="straightConnector1">
            <a:avLst/>
          </a:prstGeom>
          <a:noFill/>
          <a:ln w="9525" cap="flat" cmpd="sng">
            <a:solidFill>
              <a:srgbClr val="507C89"/>
            </a:solidFill>
            <a:prstDash val="solid"/>
            <a:miter lim="800000"/>
            <a:headEnd type="none" w="sm" len="sm"/>
            <a:tailEnd type="none" w="sm" len="sm"/>
          </a:ln>
        </p:spPr>
      </p:cxnSp>
      <p:sp>
        <p:nvSpPr>
          <p:cNvPr id="14" name="Google Shape;14;p1"/>
          <p:cNvSpPr/>
          <p:nvPr/>
        </p:nvSpPr>
        <p:spPr>
          <a:xfrm>
            <a:off x="8726804" y="6487531"/>
            <a:ext cx="3219196" cy="28814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Autofit/>
          </a:bodyPr>
          <a:lstStyle/>
          <a:p>
            <a:pPr marL="0" marR="0" lvl="0" indent="0" algn="just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400" b="1" i="0" u="none" strike="noStrike" cap="none">
                <a:solidFill>
                  <a:srgbClr val="507C8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數位發展部  </a:t>
            </a:r>
            <a:r>
              <a:rPr lang="zh-TW" sz="1400" b="0" i="0" u="none" strike="noStrike" cap="none">
                <a:solidFill>
                  <a:srgbClr val="507C89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Ministry of Digital Affairs</a:t>
            </a:r>
            <a:endParaRPr sz="1400" b="0" i="0" u="none" strike="noStrike" cap="none">
              <a:solidFill>
                <a:srgbClr val="507C89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15" name="Google Shape;15;p1"/>
          <p:cNvSpPr/>
          <p:nvPr/>
        </p:nvSpPr>
        <p:spPr>
          <a:xfrm>
            <a:off x="0" y="0"/>
            <a:ext cx="323529" cy="1008000"/>
          </a:xfrm>
          <a:prstGeom prst="rect">
            <a:avLst/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 b="0" i="0" u="none" strike="noStrike" cap="none">
              <a:solidFill>
                <a:schemeClr val="lt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16" name="Google Shape;16;p1"/>
          <p:cNvPicPr preferRelativeResize="0"/>
          <p:nvPr/>
        </p:nvPicPr>
        <p:blipFill rotWithShape="1">
          <a:blip r:embed="rId10">
            <a:alphaModFix/>
          </a:blip>
          <a:srcRect/>
          <a:stretch/>
        </p:blipFill>
        <p:spPr>
          <a:xfrm>
            <a:off x="0" y="1"/>
            <a:ext cx="1044000" cy="1015828"/>
          </a:xfrm>
          <a:prstGeom prst="rect">
            <a:avLst/>
          </a:prstGeom>
          <a:noFill/>
          <a:ln>
            <a:noFill/>
          </a:ln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6.xml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0"/>
          <p:cNvSpPr txBox="1">
            <a:spLocks noGrp="1"/>
          </p:cNvSpPr>
          <p:nvPr>
            <p:ph type="subTitle" idx="1"/>
          </p:nvPr>
        </p:nvSpPr>
        <p:spPr>
          <a:xfrm>
            <a:off x="1235999" y="4122814"/>
            <a:ext cx="9719999" cy="126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 fontScale="77500" lnSpcReduction="20000"/>
          </a:bodyPr>
          <a:lstStyle/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zh-TW" dirty="0"/>
              <a:t>提案廠商：</a:t>
            </a:r>
            <a:r>
              <a:rPr lang="zh-TW" altLang="en-US" dirty="0"/>
              <a:t>你的空間有限</a:t>
            </a:r>
            <a:r>
              <a:rPr lang="zh-TW" dirty="0"/>
              <a:t>公司</a:t>
            </a:r>
            <a:endParaRPr dirty="0"/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zh-TW" altLang="en-US" dirty="0"/>
              <a:t>平臺名稱：</a:t>
            </a:r>
            <a:r>
              <a:rPr lang="en" altLang="zh-TW" dirty="0" err="1"/>
              <a:t>SmartTAXer</a:t>
            </a:r>
            <a:r>
              <a:rPr lang="zh-TW" altLang="en" dirty="0"/>
              <a:t>｜</a:t>
            </a:r>
            <a:r>
              <a:rPr lang="zh-TW" altLang="en-US" dirty="0"/>
              <a:t>智慧稅務工作系統</a:t>
            </a:r>
          </a:p>
          <a:p>
            <a:pPr marL="0" lvl="0" indent="0" algn="just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ct val="100000"/>
              <a:buNone/>
            </a:pPr>
            <a:r>
              <a:rPr lang="zh-TW" dirty="0"/>
              <a:t>計畫名稱：</a:t>
            </a:r>
            <a:r>
              <a:rPr lang="en" altLang="zh-TW" dirty="0"/>
              <a:t>AI</a:t>
            </a:r>
            <a:r>
              <a:rPr lang="zh-TW" altLang="en-US" dirty="0"/>
              <a:t>多元稅務助手</a:t>
            </a:r>
            <a:endParaRPr dirty="0"/>
          </a:p>
        </p:txBody>
      </p:sp>
      <p:grpSp>
        <p:nvGrpSpPr>
          <p:cNvPr id="70" name="Google Shape;70;p10"/>
          <p:cNvGrpSpPr/>
          <p:nvPr/>
        </p:nvGrpSpPr>
        <p:grpSpPr>
          <a:xfrm>
            <a:off x="1236000" y="3170034"/>
            <a:ext cx="9720000" cy="732800"/>
            <a:chOff x="1416000" y="3739366"/>
            <a:chExt cx="9720000" cy="732800"/>
          </a:xfrm>
        </p:grpSpPr>
        <p:sp>
          <p:nvSpPr>
            <p:cNvPr id="71" name="Google Shape;71;p10"/>
            <p:cNvSpPr txBox="1"/>
            <p:nvPr/>
          </p:nvSpPr>
          <p:spPr>
            <a:xfrm>
              <a:off x="1416000" y="3856613"/>
              <a:ext cx="9720000" cy="615553"/>
            </a:xfrm>
            <a:prstGeom prst="rect">
              <a:avLst/>
            </a:prstGeom>
            <a:solidFill>
              <a:srgbClr val="1C303C"/>
            </a:solidFill>
            <a:ln>
              <a:noFill/>
            </a:ln>
          </p:spPr>
          <p:txBody>
            <a:bodyPr spcFirstLastPara="1" wrap="square" lIns="36000" tIns="0" rIns="36000" bIns="0" anchor="t" anchorCtr="0">
              <a:sp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4000" b="0" i="0" u="none" strike="noStrike" cap="none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72" name="Google Shape;72;p10"/>
            <p:cNvSpPr/>
            <p:nvPr/>
          </p:nvSpPr>
          <p:spPr>
            <a:xfrm>
              <a:off x="1416000" y="3739366"/>
              <a:ext cx="9720000" cy="63623"/>
            </a:xfrm>
            <a:prstGeom prst="rect">
              <a:avLst/>
            </a:prstGeom>
            <a:solidFill>
              <a:srgbClr val="1C303C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ctr" rtl="0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800"/>
                <a:buFont typeface="Arial"/>
                <a:buNone/>
              </a:pPr>
              <a:endParaRPr sz="1800" b="0" i="0" u="none" strike="noStrike" cap="none">
                <a:solidFill>
                  <a:srgbClr val="FFFFFF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</p:grpSp>
      <p:sp>
        <p:nvSpPr>
          <p:cNvPr id="73" name="Google Shape;73;p10"/>
          <p:cNvSpPr/>
          <p:nvPr/>
        </p:nvSpPr>
        <p:spPr>
          <a:xfrm>
            <a:off x="1268869" y="1519154"/>
            <a:ext cx="9825104" cy="132343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4000" b="1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114年AI產業生態暨多元人才賦能推動計畫</a:t>
            </a:r>
            <a:br>
              <a:rPr lang="zh-TW" sz="4000" b="1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</a:br>
            <a:r>
              <a:rPr lang="zh-TW" sz="4000" b="1" i="0" u="none" strike="noStrike" cap="none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開創多元AI應用量能提案簡報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圖片 5">
            <a:extLst>
              <a:ext uri="{FF2B5EF4-FFF2-40B4-BE49-F238E27FC236}">
                <a16:creationId xmlns:a16="http://schemas.microsoft.com/office/drawing/2014/main" id="{41C9101F-881F-6CAA-2B41-8FD1C3AE6F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30104" y="522000"/>
            <a:ext cx="10131791" cy="5699132"/>
          </a:xfrm>
          <a:prstGeom prst="rect">
            <a:avLst/>
          </a:prstGeom>
        </p:spPr>
      </p:pic>
      <p:sp>
        <p:nvSpPr>
          <p:cNvPr id="157" name="Google Shape;157;p19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 dirty="0"/>
              <a:t>四、資訊安全運作機制說明</a:t>
            </a:r>
            <a:endParaRPr dirty="0"/>
          </a:p>
        </p:txBody>
      </p:sp>
      <p:sp>
        <p:nvSpPr>
          <p:cNvPr id="158" name="Google Shape;158;p19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10</a:t>
            </a:fld>
            <a:endParaRPr/>
          </a:p>
        </p:txBody>
      </p:sp>
      <p:sp>
        <p:nvSpPr>
          <p:cNvPr id="159" name="Google Shape;159;p19"/>
          <p:cNvSpPr/>
          <p:nvPr/>
        </p:nvSpPr>
        <p:spPr>
          <a:xfrm>
            <a:off x="1263888" y="972000"/>
            <a:ext cx="6061359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just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endParaRPr dirty="0"/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0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/>
              <a:t>五、預定查核點說明</a:t>
            </a:r>
            <a:r>
              <a:rPr lang="zh-TW" sz="2800"/>
              <a:t>(1/3)</a:t>
            </a:r>
            <a:endParaRPr/>
          </a:p>
        </p:txBody>
      </p:sp>
      <p:sp>
        <p:nvSpPr>
          <p:cNvPr id="165" name="Google Shape;165;p20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11</a:t>
            </a:fld>
            <a:endParaRPr/>
          </a:p>
        </p:txBody>
      </p:sp>
      <p:graphicFrame>
        <p:nvGraphicFramePr>
          <p:cNvPr id="166" name="Google Shape;166;p20"/>
          <p:cNvGraphicFramePr/>
          <p:nvPr>
            <p:extLst>
              <p:ext uri="{D42A27DB-BD31-4B8C-83A1-F6EECF244321}">
                <p14:modId xmlns:p14="http://schemas.microsoft.com/office/powerpoint/2010/main" val="1758934758"/>
              </p:ext>
            </p:extLst>
          </p:nvPr>
        </p:nvGraphicFramePr>
        <p:xfrm>
          <a:off x="0" y="972001"/>
          <a:ext cx="12191999" cy="5885999"/>
        </p:xfrm>
        <a:graphic>
          <a:graphicData uri="http://schemas.openxmlformats.org/drawingml/2006/table">
            <a:tbl>
              <a:tblPr firstRow="1" bandRow="1">
                <a:noFill/>
                <a:tableStyleId>{29EA4CBF-79FD-4429-B20A-126F95EB47A0}</a:tableStyleId>
              </a:tblPr>
              <a:tblGrid>
                <a:gridCol w="205822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08938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2555593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6769248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385842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工作項目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預定完成時間</a:t>
                      </a:r>
                      <a:endParaRPr sz="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查核點概述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查核點驗收資料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A.開發工作</a:t>
                      </a:r>
                      <a:endParaRPr sz="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392134">
                <a:tc>
                  <a:txBody>
                    <a:bodyPr/>
                    <a:lstStyle/>
                    <a:p>
                      <a:pPr marL="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A1.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稅務</a:t>
                      </a:r>
                      <a:r>
                        <a:rPr lang="en" alt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RAG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輔助查詢系統</a:t>
                      </a:r>
                      <a:endParaRPr sz="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04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19100" marR="38100" indent="-419100" algn="just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稅務法</a:t>
                      </a:r>
                      <a:r>
                        <a:rPr lang="en-US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RAG</a:t>
                      </a: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輔助查詢系統開發完成並上線測試</a:t>
                      </a: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稅務</a:t>
                      </a: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RAG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系統架構文件與</a:t>
                      </a: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API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文檔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稅務知識庫建置與標註文檔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系統效能測試報告（響應時間、準確率達標證明）</a:t>
                      </a:r>
                      <a:r>
                        <a:rPr lang="zh-TW" alt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使用者手冊與操作指南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系統開發會議紀錄與問題追蹤表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A2.</a:t>
                      </a: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</a:t>
                      </a:r>
                      <a:r>
                        <a:rPr lang="en" altLang="zh-TW" sz="800" u="none" strike="noStrike" cap="none" dirty="0" err="1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LangGraph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智能流程協作模組</a:t>
                      </a:r>
                      <a:endParaRPr sz="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04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419100" marR="38100" indent="-419100" algn="just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sz="800" kern="150" dirty="0" err="1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LangGraph</a:t>
                      </a: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多智能體協作模組開發完成並整合測試</a:t>
                      </a: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en-US" sz="800" kern="100" dirty="0" err="1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LangGraph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模組架構設計文件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智能體角色定義與協作流程圖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系統整合測試報告與案例分析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操作手冊與技術文檔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開發進度檢討會議紀錄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91349">
                <a:tc>
                  <a:txBody>
                    <a:bodyPr/>
                    <a:lstStyle/>
                    <a:p>
                      <a:pPr marL="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A3. </a:t>
                      </a:r>
                      <a:r>
                        <a:rPr lang="en" alt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AI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帳務系統與報表生成模組</a:t>
                      </a:r>
                      <a:endParaRPr sz="8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04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AI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帳務處理與自動報表生成模組完成並通過測試</a:t>
                      </a:r>
                      <a:endParaRPr lang="zh-TW" sz="800" kern="100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  <a:cs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帳務處理系統架構與數據流程文件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報表生成邏輯與模板設計文檔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系統測試報告（準確率、效率測試結果）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使用者操作手冊與範例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系統開發紀錄確認文件</a:t>
                      </a: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392134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A4. </a:t>
                      </a:r>
                      <a:r>
                        <a:rPr lang="en" alt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Chatbot + 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多輪對話邏輯樹模組</a:t>
                      </a:r>
                      <a:endParaRPr sz="8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04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智能客服與多輪對話模組完成並上線試運行</a:t>
                      </a:r>
                      <a:endParaRPr lang="zh-TW" sz="800" kern="100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  <a:cs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對話邏輯樹設計文件與流程圖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對話模型訓練與微調報告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系統測試報告（意圖識別準確率、對話完成率等）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使用者測試回饋與優化記錄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操作手冊與管理後台說明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A5.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監督式學習與</a:t>
                      </a:r>
                      <a:r>
                        <a:rPr lang="en" alt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AI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回訓模組</a:t>
                      </a:r>
                      <a:endParaRPr sz="8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04</a:t>
                      </a: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en-US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AI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模型監督式學習與回訓機制建立並測試完成</a:t>
                      </a:r>
                      <a:endParaRPr lang="zh-TW" sz="800" kern="100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  <a:cs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回訓機制設計文檔與架構圖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使用者反饋收集與標註系統說明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模型效能提升測試報告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系統文件與操作手冊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開發與測試會議紀錄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B. </a:t>
                      </a:r>
                      <a:r>
                        <a:rPr lang="zh-TW" sz="800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輔導工作</a:t>
                      </a:r>
                      <a:endParaRPr sz="8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6255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B1.</a:t>
                      </a: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</a:t>
                      </a:r>
                      <a:r>
                        <a:rPr lang="en" alt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AI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工具上線導入輔導說明會</a:t>
                      </a:r>
                      <a:endParaRPr sz="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05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完成至少</a:t>
                      </a: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3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場</a:t>
                      </a: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AI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工具導入說明會與示範</a:t>
                      </a:r>
                      <a:endParaRPr lang="zh-TW" sz="800" kern="100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  <a:cs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說明會活動規劃書與內容設計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說明會簽到表與參與人數統計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活動照片與影像記錄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參與者回饋問卷及分析報告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現場演示文稿與教材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B2.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使用說明手冊與影片製作與寄送</a:t>
                      </a:r>
                      <a:endParaRPr sz="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05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完成全套</a:t>
                      </a: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AI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工具使用說明手冊與教學影片製作及發送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使用說明手冊完整文件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教學影片（至少</a:t>
                      </a: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5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支核心功能教學）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發送記錄與收件確認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內容製作會議紀錄與審核文件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392134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B3.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問題排除客服管道與回報追蹤</a:t>
                      </a:r>
                      <a:endParaRPr sz="8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05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建立完整客服支援系統與問題追蹤機制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客服系統架構與流程文件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線上支援平台操作手冊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客服人員培訓紀錄與認證資料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問題分類與處理流程文件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使用者問題回報與解決率統計報告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使用者問題回報與解決率統計報告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B4.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各模組使用成效月報表製作與教學</a:t>
                      </a:r>
                      <a:endParaRPr sz="8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05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完成使用成效報表系統與解讀教學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成效報表設計與指標說明文件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試行報表與使用者反饋意見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報表系統技術文件與數據來源說明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報表系統技術文件與數據來源說明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382823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B5.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提供初期免費顧問／教育訓練資源</a:t>
                      </a:r>
                      <a:endParaRPr sz="8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05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會員初期免費顧問服務與教育訓練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顧問服務規劃與訓練課程內容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顧問服務紀錄與時數統計表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參與會員名單與簽到紀錄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訓練成效評估與滿意度調查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顧問服務個案紀錄與建議報告</a:t>
                      </a:r>
                      <a:endParaRPr lang="zh-TW" sz="800" kern="100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  <a:cs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C. 推廣工作</a:t>
                      </a:r>
                      <a:endParaRPr sz="800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C1.</a:t>
                      </a:r>
                      <a:r>
                        <a:rPr lang="zh-TW" altLang="en-US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與公會合作辦理實體推</a:t>
                      </a:r>
                      <a:endParaRPr sz="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06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>
                        <a:lnSpc>
                          <a:spcPct val="150000"/>
                        </a:lnSpc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與公會合辦推廣說明活動。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與公會合作協議書</a:t>
                      </a: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/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合作意願書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活動規劃書與議程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活動簽到表與參與人數統計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活動照片與影像紀錄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活動成效評估報告與後續追蹤名單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39744">
                <a:tc>
                  <a:txBody>
                    <a:bodyPr/>
                    <a:lstStyle/>
                    <a:p>
                      <a:pPr marL="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C2. </a:t>
                      </a:r>
                      <a:r>
                        <a:rPr lang="en" altLang="zh-TW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Facebook </a:t>
                      </a:r>
                      <a:r>
                        <a:rPr lang="zh-TW" altLang="en-US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廣告與 </a:t>
                      </a:r>
                      <a:r>
                        <a:rPr lang="en" altLang="zh-TW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EDM </a:t>
                      </a:r>
                      <a:r>
                        <a:rPr lang="zh-TW" altLang="en-US" sz="8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行銷導入行動</a:t>
                      </a:r>
                      <a:endParaRPr sz="8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06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8100" marR="38100" indent="-419100" algn="just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完成數位行銷活動並達成預定觸及率</a:t>
                      </a: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行銷計畫書與素材設計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廣告投放數據分析報告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EDM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發送記錄與開信率統計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導入轉換率與</a:t>
                      </a: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ROI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分析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行銷效益評估與優化紀錄</a:t>
                      </a: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C3.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推出推薦獎勵制度</a:t>
                      </a:r>
                      <a:endParaRPr sz="8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06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8100" marR="38100" indent="-419100" algn="just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設計並實施有效的會員推薦獎勵計畫</a:t>
                      </a: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獎勵制度設計文件與規則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獎勵系統操作手冊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推薦追蹤與獎勵發放記錄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參與率與效益評估報告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39744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C4.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試算服務免費試用流程</a:t>
                      </a:r>
                      <a:endParaRPr sz="8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06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8100" marR="38100" indent="-419100" algn="just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建立完整試算服務免費試用系統與流程</a:t>
                      </a: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試用流程設計文件與用戶旅程圖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zh-TW" altLang="en-US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試用平台操作手冊</a:t>
                      </a:r>
                      <a:r>
                        <a:rPr lang="zh-TW" sz="800" kern="100" dirty="0">
                          <a:effectLst/>
                          <a:latin typeface="Calibri" panose="020F0502020204030204" pitchFamily="34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79384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C5.</a:t>
                      </a:r>
                      <a:r>
                        <a:rPr lang="zh-TW" altLang="en-US" sz="8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平臺內部一鍵啟用模式轉換設計</a:t>
                      </a:r>
                      <a:endParaRPr sz="8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38100" marR="38100" indent="-419100" algn="ctr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en-US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06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月</a:t>
                      </a:r>
                      <a:r>
                        <a:rPr lang="zh-TW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 </a:t>
                      </a:r>
                      <a:r>
                        <a:rPr lang="en-US" altLang="zh-TW" sz="800" kern="150" dirty="0">
                          <a:effectLst/>
                          <a:latin typeface="Times New Roman" panose="02020603050405020304" pitchFamily="18" charset="0"/>
                          <a:ea typeface="new times roman"/>
                          <a:cs typeface="Times New Roman" panose="02020603050405020304" pitchFamily="18" charset="0"/>
                        </a:rPr>
                        <a:t>30</a:t>
                      </a:r>
                      <a:r>
                        <a:rPr lang="zh-TW" alt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日</a:t>
                      </a:r>
                      <a:endParaRPr lang="zh-TW" alt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38100" marR="38100" indent="-419100" algn="just">
                        <a:lnSpc>
                          <a:spcPct val="150000"/>
                        </a:lnSpc>
                        <a:spcBef>
                          <a:spcPts val="420"/>
                        </a:spcBef>
                        <a:spcAft>
                          <a:spcPts val="420"/>
                        </a:spcAft>
                        <a:buNone/>
                      </a:pPr>
                      <a:r>
                        <a:rPr lang="zh-TW" sz="8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完成平台一鍵啟用功能與使用模式轉換設計</a:t>
                      </a:r>
                      <a:endParaRPr lang="zh-TW" sz="8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marL="0" lvl="0" indent="0">
                        <a:lnSpc>
                          <a:spcPct val="150000"/>
                        </a:lnSpc>
                        <a:buFontTx/>
                        <a:buNone/>
                        <a:tabLst>
                          <a:tab pos="457200" algn="l"/>
                        </a:tabLst>
                      </a:pP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功能設計文件與流程圖</a:t>
                      </a:r>
                      <a:r>
                        <a:rPr lang="zh-TW" altLang="en-US" sz="800" kern="100" dirty="0"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  <a:cs typeface="新細明體" panose="02020500000000000000" pitchFamily="18" charset="-12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系統測試報告與使用案例</a:t>
                      </a:r>
                      <a:r>
                        <a:rPr lang="zh-TW" altLang="en-US" sz="800" kern="100" dirty="0"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  <a:cs typeface="新細明體" panose="02020500000000000000" pitchFamily="18" charset="-12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操作手冊與使用指南</a:t>
                      </a:r>
                      <a:r>
                        <a:rPr lang="zh-TW" altLang="en-US" sz="800" kern="100" dirty="0"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  <a:cs typeface="新細明體" panose="02020500000000000000" pitchFamily="18" charset="-12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使用者反饋收集與分析報告</a:t>
                      </a:r>
                      <a:r>
                        <a:rPr lang="zh-TW" altLang="en-US" sz="800" kern="100" dirty="0">
                          <a:effectLst/>
                          <a:latin typeface="新細明體" panose="02020500000000000000" pitchFamily="18" charset="-120"/>
                          <a:ea typeface="新細明體" panose="02020500000000000000" pitchFamily="18" charset="-120"/>
                          <a:cs typeface="新細明體" panose="02020500000000000000" pitchFamily="18" charset="-120"/>
                        </a:rPr>
                        <a:t>、</a:t>
                      </a:r>
                      <a:r>
                        <a:rPr lang="zh-TW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新細明體" panose="02020500000000000000" pitchFamily="18" charset="-120"/>
                        </a:rPr>
                        <a:t>技術文件與系統整合文檔</a:t>
                      </a:r>
                      <a:endParaRPr lang="zh-TW" sz="800" kern="100" dirty="0">
                        <a:effectLst/>
                        <a:latin typeface="新細明體" panose="02020500000000000000" pitchFamily="18" charset="-120"/>
                        <a:ea typeface="新細明體" panose="02020500000000000000" pitchFamily="18" charset="-120"/>
                        <a:cs typeface="新細明體" panose="02020500000000000000" pitchFamily="18" charset="-120"/>
                      </a:endParaRPr>
                    </a:p>
                  </a:txBody>
                  <a:tcPr marL="68580" marR="68580" marT="0" marB="0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1" name="Google Shape;171;p21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/>
              <a:t>五、預定查核點說明</a:t>
            </a:r>
            <a:r>
              <a:rPr lang="zh-TW" sz="2800"/>
              <a:t>(2/3)</a:t>
            </a:r>
            <a:endParaRPr/>
          </a:p>
        </p:txBody>
      </p:sp>
      <p:sp>
        <p:nvSpPr>
          <p:cNvPr id="172" name="Google Shape;172;p21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12</a:t>
            </a:fld>
            <a:endParaRPr/>
          </a:p>
        </p:txBody>
      </p:sp>
      <p:graphicFrame>
        <p:nvGraphicFramePr>
          <p:cNvPr id="173" name="Google Shape;173;p21"/>
          <p:cNvGraphicFramePr/>
          <p:nvPr>
            <p:extLst>
              <p:ext uri="{D42A27DB-BD31-4B8C-83A1-F6EECF244321}">
                <p14:modId xmlns:p14="http://schemas.microsoft.com/office/powerpoint/2010/main" val="1996431871"/>
              </p:ext>
            </p:extLst>
          </p:nvPr>
        </p:nvGraphicFramePr>
        <p:xfrm>
          <a:off x="216323" y="1210535"/>
          <a:ext cx="11759350" cy="5200659"/>
        </p:xfrm>
        <a:graphic>
          <a:graphicData uri="http://schemas.openxmlformats.org/drawingml/2006/table">
            <a:tbl>
              <a:tblPr firstRow="1" bandRow="1">
                <a:noFill/>
                <a:tableStyleId>{29EA4CBF-79FD-4429-B20A-126F95EB47A0}</a:tableStyleId>
              </a:tblPr>
              <a:tblGrid>
                <a:gridCol w="349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99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9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73466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baseline="0" dirty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工作項目</a:t>
                      </a:r>
                      <a:endParaRPr sz="800" baseline="0" dirty="0">
                        <a:latin typeface="+mj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baseline="0" dirty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預定完成時間</a:t>
                      </a:r>
                      <a:endParaRPr sz="800" baseline="0" dirty="0">
                        <a:latin typeface="+mj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baseline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查核點概述</a:t>
                      </a:r>
                      <a:endParaRPr sz="800" baseline="0">
                        <a:latin typeface="+mj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baseline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查核點驗收資料</a:t>
                      </a:r>
                      <a:endParaRPr sz="800" baseline="0"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1486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baseline="0" dirty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D.資訊安全運作與管理機制</a:t>
                      </a:r>
                      <a:endParaRPr sz="800" baseline="0" dirty="0">
                        <a:latin typeface="+mj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aseline="0"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aseline="0" dirty="0"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aseline="0"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424572">
                <a:tc>
                  <a:txBody>
                    <a:bodyPr/>
                    <a:lstStyle/>
                    <a:p>
                      <a:pPr marL="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u="none" strike="noStrike" cap="none" baseline="0" dirty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D1.</a:t>
                      </a:r>
                      <a:r>
                        <a:rPr lang="zh-TW" altLang="en-US" sz="800" u="none" strike="noStrike" cap="none" baseline="0" dirty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導入</a:t>
                      </a:r>
                      <a:r>
                        <a:rPr lang="en" altLang="zh-TW" sz="800" u="none" strike="noStrike" cap="none" baseline="0" dirty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Google Cloud IAM </a:t>
                      </a:r>
                      <a:r>
                        <a:rPr lang="zh-TW" altLang="en-US" sz="800" u="none" strike="noStrike" cap="none" baseline="0" dirty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權限管理與加密儲存</a:t>
                      </a:r>
                      <a:endParaRPr sz="800" u="none" strike="noStrike" cap="none" baseline="0" dirty="0"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800" baseline="0" dirty="0">
                          <a:latin typeface="+mj-lt"/>
                        </a:rPr>
                        <a:t>07</a:t>
                      </a:r>
                      <a:r>
                        <a:rPr lang="zh-TW" altLang="en-US" sz="800" baseline="0" dirty="0">
                          <a:latin typeface="+mj-lt"/>
                        </a:rPr>
                        <a:t>月</a:t>
                      </a:r>
                      <a:r>
                        <a:rPr lang="en-US" altLang="zh-TW" sz="800" baseline="0" dirty="0">
                          <a:latin typeface="+mj-lt"/>
                        </a:rPr>
                        <a:t>30</a:t>
                      </a:r>
                      <a:r>
                        <a:rPr lang="zh-TW" altLang="en-US" sz="800" baseline="0" dirty="0">
                          <a:latin typeface="+mj-lt"/>
                        </a:rPr>
                        <a:t>日</a:t>
                      </a:r>
                      <a:endParaRPr sz="800" baseline="0" dirty="0">
                        <a:latin typeface="+mj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/>
                          <a:sym typeface="Arial"/>
                        </a:rPr>
                        <a:t>完成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/>
                          <a:sym typeface="Arial"/>
                        </a:rPr>
                        <a:t>Google Cloud IAM</a:t>
                      </a: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/>
                          <a:sym typeface="Arial"/>
                        </a:rPr>
                        <a:t>權限管理與加密儲存方案導入</a:t>
                      </a: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sym typeface="Arial"/>
                        </a:rPr>
                        <a:t> 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IAM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權限矩陣與角色設定文檔 、加密方案技術規格與實施報告、弱點掃描報告與修補紀錄、安全設定與操作手冊</a:t>
                      </a:r>
                      <a:r>
                        <a:rPr lang="zh-TW" altLang="en-US" sz="800" baseline="0" dirty="0">
                          <a:effectLst/>
                          <a:latin typeface="+mj-lt"/>
                        </a:rPr>
                        <a:t> </a:t>
                      </a:r>
                      <a:endParaRPr lang="zh-TW" altLang="en-US"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424572">
                <a:tc>
                  <a:txBody>
                    <a:bodyPr/>
                    <a:lstStyle/>
                    <a:p>
                      <a:pPr marL="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u="none" strike="noStrike" cap="none" baseline="0" dirty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D2.</a:t>
                      </a:r>
                      <a:r>
                        <a:rPr lang="zh-TW" altLang="en-US" sz="800" u="none" strike="noStrike" cap="none" baseline="0" dirty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會員資料與報表資料分區存放</a:t>
                      </a:r>
                      <a:endParaRPr sz="800" u="none" strike="noStrike" cap="none" baseline="0" dirty="0"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800" baseline="0" dirty="0">
                          <a:latin typeface="+mj-lt"/>
                        </a:rPr>
                        <a:t>07</a:t>
                      </a:r>
                      <a:r>
                        <a:rPr lang="zh-TW" altLang="en-US" sz="800" baseline="0" dirty="0">
                          <a:latin typeface="+mj-lt"/>
                        </a:rPr>
                        <a:t>月</a:t>
                      </a:r>
                      <a:r>
                        <a:rPr lang="en-US" altLang="zh-TW" sz="800" baseline="0" dirty="0">
                          <a:latin typeface="+mj-lt"/>
                        </a:rPr>
                        <a:t>30</a:t>
                      </a:r>
                      <a:r>
                        <a:rPr lang="zh-TW" altLang="en-US" sz="800" baseline="0" dirty="0">
                          <a:latin typeface="+mj-lt"/>
                        </a:rPr>
                        <a:t>日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完成資料分區存放架構與安全隔離機制</a:t>
                      </a:r>
                    </a:p>
                  </a:txBody>
                  <a:tcPr marL="68580" marR="68580" marT="0" marB="0" anchor="ctr"/>
                </a:tc>
                <a:tc>
                  <a:txBody>
                    <a:bodyPr/>
                    <a:lstStyle/>
                    <a:p>
                      <a:pPr lvl="0"/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資料分區架構設計文件 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資料隔離實施報告與測試結果 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資料存取流程與權限控制文檔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合規性評估報告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系統架構圖與技術說明</a:t>
                      </a:r>
                      <a:r>
                        <a:rPr lang="zh-TW" altLang="zh-TW" sz="800" baseline="0" dirty="0">
                          <a:effectLst/>
                          <a:latin typeface="+mj-lt"/>
                        </a:rPr>
                        <a:t> 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424572">
                <a:tc>
                  <a:txBody>
                    <a:bodyPr/>
                    <a:lstStyle/>
                    <a:p>
                      <a:pPr marL="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u="none" strike="noStrike" cap="none" baseline="0" dirty="0">
                          <a:solidFill>
                            <a:schemeClr val="dk1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D3.</a:t>
                      </a:r>
                      <a:r>
                        <a:rPr lang="zh-TW" altLang="en-US" sz="800" u="none" strike="noStrike" cap="none" baseline="0" dirty="0">
                          <a:solidFill>
                            <a:schemeClr val="dk1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查詢紀錄遮罩與自動刪除機制</a:t>
                      </a:r>
                      <a:endParaRPr sz="800" u="none" strike="noStrike" cap="none" baseline="0" dirty="0">
                        <a:solidFill>
                          <a:schemeClr val="dk1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800" baseline="0" dirty="0">
                          <a:latin typeface="+mj-lt"/>
                        </a:rPr>
                        <a:t>07</a:t>
                      </a:r>
                      <a:r>
                        <a:rPr lang="zh-TW" altLang="en-US" sz="800" baseline="0" dirty="0">
                          <a:latin typeface="+mj-lt"/>
                        </a:rPr>
                        <a:t>月</a:t>
                      </a:r>
                      <a:r>
                        <a:rPr lang="en-US" altLang="zh-TW" sz="800" baseline="0" dirty="0">
                          <a:latin typeface="+mj-lt"/>
                        </a:rPr>
                        <a:t>30</a:t>
                      </a:r>
                      <a:r>
                        <a:rPr lang="zh-TW" altLang="en-US" sz="800" baseline="0" dirty="0">
                          <a:latin typeface="+mj-lt"/>
                        </a:rPr>
                        <a:t>日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建立查詢紀錄安全處理機制完成上線 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/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資料遮罩設計文件與實施方案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自動刪除機制邏輯與流程圖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系統測試報告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合規性評估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隱私保護措施與</a:t>
                      </a:r>
                      <a:r>
                        <a:rPr lang="en-US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GDPR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符合性文檔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操作手冊與管理指南</a:t>
                      </a:r>
                      <a:r>
                        <a:rPr lang="zh-TW" altLang="zh-TW" sz="800" baseline="0" dirty="0">
                          <a:effectLst/>
                          <a:latin typeface="+mj-lt"/>
                        </a:rPr>
                        <a:t> 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424572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baseline="0" dirty="0">
                          <a:solidFill>
                            <a:schemeClr val="dk1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D4.</a:t>
                      </a:r>
                      <a:r>
                        <a:rPr lang="zh-TW" altLang="en-US" sz="800" u="none" strike="noStrike" cap="none" baseline="0" dirty="0">
                          <a:solidFill>
                            <a:schemeClr val="dk1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存取分層與操作日誌控管</a:t>
                      </a:r>
                      <a:endParaRPr sz="800" u="none" strike="noStrike" cap="none" baseline="0" dirty="0">
                        <a:solidFill>
                          <a:schemeClr val="dk1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800" baseline="0" dirty="0">
                          <a:latin typeface="+mj-lt"/>
                        </a:rPr>
                        <a:t>07</a:t>
                      </a:r>
                      <a:r>
                        <a:rPr lang="zh-TW" altLang="en-US" sz="800" baseline="0" dirty="0">
                          <a:latin typeface="+mj-lt"/>
                        </a:rPr>
                        <a:t>月</a:t>
                      </a:r>
                      <a:r>
                        <a:rPr lang="en-US" altLang="zh-TW" sz="800" baseline="0" dirty="0">
                          <a:latin typeface="+mj-lt"/>
                        </a:rPr>
                        <a:t>30</a:t>
                      </a:r>
                      <a:r>
                        <a:rPr lang="zh-TW" altLang="en-US" sz="800" baseline="0" dirty="0">
                          <a:latin typeface="+mj-lt"/>
                        </a:rPr>
                        <a:t>日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完成存取分層架構與操作日誌管理系統實施 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/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存取分層架構設計文件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日誌管理系統技術規格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異常檢測與警報機制說明 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系統測試報告與案例分析 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管理員操作手冊與審核流程</a:t>
                      </a:r>
                      <a:r>
                        <a:rPr lang="zh-TW" altLang="zh-TW" sz="800" baseline="0" dirty="0">
                          <a:effectLst/>
                          <a:latin typeface="+mj-lt"/>
                        </a:rPr>
                        <a:t> 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424572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u="none" strike="noStrike" cap="none" baseline="0" dirty="0">
                          <a:solidFill>
                            <a:schemeClr val="dk1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D5. </a:t>
                      </a:r>
                      <a:r>
                        <a:rPr lang="en" altLang="zh-TW" sz="800" u="none" strike="noStrike" cap="none" baseline="0" dirty="0">
                          <a:solidFill>
                            <a:schemeClr val="dk1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API</a:t>
                      </a:r>
                      <a:r>
                        <a:rPr lang="zh-TW" altLang="en-US" sz="800" u="none" strike="noStrike" cap="none" baseline="0" dirty="0">
                          <a:solidFill>
                            <a:schemeClr val="dk1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金鑰與</a:t>
                      </a:r>
                      <a:r>
                        <a:rPr lang="en" altLang="zh-TW" sz="800" u="none" strike="noStrike" cap="none" baseline="0" dirty="0">
                          <a:solidFill>
                            <a:schemeClr val="dk1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Token</a:t>
                      </a:r>
                      <a:r>
                        <a:rPr lang="zh-TW" altLang="en-US" sz="800" u="none" strike="noStrike" cap="none" baseline="0" dirty="0">
                          <a:solidFill>
                            <a:schemeClr val="dk1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使用監控系統</a:t>
                      </a:r>
                      <a:endParaRPr sz="800" u="none" strike="noStrike" cap="none" baseline="0" dirty="0">
                        <a:solidFill>
                          <a:schemeClr val="dk1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800" baseline="0" dirty="0">
                          <a:latin typeface="+mj-lt"/>
                        </a:rPr>
                        <a:t>07</a:t>
                      </a:r>
                      <a:r>
                        <a:rPr lang="zh-TW" altLang="en-US" sz="800" baseline="0" dirty="0">
                          <a:latin typeface="+mj-lt"/>
                        </a:rPr>
                        <a:t>月</a:t>
                      </a:r>
                      <a:r>
                        <a:rPr lang="en-US" altLang="zh-TW" sz="800" baseline="0" dirty="0">
                          <a:latin typeface="+mj-lt"/>
                        </a:rPr>
                        <a:t>30</a:t>
                      </a:r>
                      <a:r>
                        <a:rPr lang="zh-TW" altLang="en-US" sz="800" baseline="0" dirty="0">
                          <a:latin typeface="+mj-lt"/>
                        </a:rPr>
                        <a:t>日</a:t>
                      </a: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建立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API</a:t>
                      </a: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金鑰與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Token</a:t>
                      </a: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全方位監控系統 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/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監控系統架構與設計文件 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異常使用檢測邏輯與規則說明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系統測試報告與效能分析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監控儀表板設計與使用指南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安全事件應變流程與處理紀錄</a:t>
                      </a:r>
                      <a:r>
                        <a:rPr lang="zh-TW" altLang="zh-TW" sz="800" baseline="0" dirty="0">
                          <a:effectLst/>
                          <a:latin typeface="+mj-lt"/>
                        </a:rPr>
                        <a:t> 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31486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baseline="0"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E.關鍵績效達成</a:t>
                      </a:r>
                      <a:endParaRPr sz="800" baseline="0">
                        <a:latin typeface="+mj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aseline="0"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800" baseline="0" dirty="0"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609898">
                <a:tc>
                  <a:txBody>
                    <a:bodyPr/>
                    <a:lstStyle/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E1. 導入平臺上架會員家數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120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家(既有會員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家、新會員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90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家)</a:t>
                      </a:r>
                      <a:endParaRPr sz="800" baseline="0" dirty="0">
                        <a:latin typeface="+mj-lt"/>
                      </a:endParaRP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*平臺上架會員至少100家以上，且上架會員須符合以下條件</a:t>
                      </a:r>
                      <a:endParaRPr lang="en-US" altLang="zh-TW" sz="800" b="0" i="0" u="none" strike="noStrike" cap="none" baseline="0" dirty="0">
                        <a:solidFill>
                          <a:schemeClr val="dk1"/>
                        </a:solidFill>
                        <a:latin typeface="+mj-lt"/>
                        <a:ea typeface="Microsoft JhengHei"/>
                        <a:cs typeface="Arial"/>
                        <a:sym typeface="Arial"/>
                      </a:endParaRPr>
                    </a:p>
                    <a:p>
                      <a:pPr marL="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(1)至少使用 1 項平臺 AI 工具，並於結案時提供佐證。(須於期中驗收，至少完成30％平臺上架會員導入AI技術應用)(2)至少20%須為新進會員。</a:t>
                      </a:r>
                      <a:endParaRPr sz="800" baseline="0" dirty="0">
                        <a:latin typeface="+mj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月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日</a:t>
                      </a:r>
                      <a:endParaRPr sz="800" baseline="0" dirty="0">
                        <a:latin typeface="+mj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達成平台上架會員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120</a:t>
                      </a: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家目標（含既有會員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30</a:t>
                      </a: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家、新會員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90</a:t>
                      </a:r>
                      <a:r>
                        <a:rPr lang="zh-TW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家） 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/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會員導入統計報表與增長曲線 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會員合約與使用協議文件 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會員使用系統登入記錄 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會員分類與分析報告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導入追蹤與驗證文件</a:t>
                      </a:r>
                      <a:r>
                        <a:rPr lang="zh-TW" altLang="zh-TW" sz="800" baseline="0" dirty="0">
                          <a:effectLst/>
                          <a:latin typeface="+mj-lt"/>
                        </a:rPr>
                        <a:t> 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314861">
                <a:tc>
                  <a:txBody>
                    <a:bodyPr/>
                    <a:lstStyle/>
                    <a:p>
                      <a:pPr marL="0" marR="3937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E2. 增加平臺業者營收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5000000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元</a:t>
                      </a:r>
                      <a:endParaRPr sz="800" baseline="0" dirty="0">
                        <a:latin typeface="+mj-lt"/>
                      </a:endParaRPr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月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日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實現平台業者營收增加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500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萬元目標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/>
                      <a:r>
                        <a:rPr lang="en-US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401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表、客戶合約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473792">
                <a:tc>
                  <a:txBody>
                    <a:bodyPr/>
                    <a:lstStyle/>
                    <a:p>
                      <a:pPr marL="0" marR="3937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E3. 帶動平臺業者投資額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3000000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元(外部投資、公司內部自我投資)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月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日</a:t>
                      </a:r>
                      <a:endParaRPr sz="800" baseline="0" dirty="0">
                        <a:latin typeface="+mj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本計畫投入公司內部研發、人力、雲端資源、顧問支援等各項自籌資源，總額預估達新台幣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300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萬元。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/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工程與行政人員薪資清冊 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雲端平台使用費用（如</a:t>
                      </a:r>
                      <a:r>
                        <a:rPr lang="en-US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 Google Cloud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en-US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OpenAI API token 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費用）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顧問費用、工具訂閱費用發票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內部教育訓練工時紀錄與合約</a:t>
                      </a:r>
                      <a:r>
                        <a:rPr lang="zh-TW" altLang="en-US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、</a:t>
                      </a: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自籌經費報表彙總與核銷明細</a:t>
                      </a:r>
                      <a:r>
                        <a:rPr lang="zh-TW" altLang="zh-TW" sz="800" baseline="0" dirty="0">
                          <a:effectLst/>
                          <a:latin typeface="+mj-lt"/>
                        </a:rPr>
                        <a:t> 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314861">
                <a:tc>
                  <a:txBody>
                    <a:bodyPr/>
                    <a:lstStyle/>
                    <a:p>
                      <a:pPr marL="0" marR="39370" lvl="0" indent="0" algn="l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E4. 新增平臺業者就業人數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人 (男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人、女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5</a:t>
                      </a:r>
                      <a:r>
                        <a:rPr 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人)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月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Arial"/>
                          <a:ea typeface="Microsoft JhengHei"/>
                          <a:cs typeface="Microsoft JhengHei"/>
                          <a:sym typeface="Microsoft JhengHei"/>
                        </a:rPr>
                        <a:t>日</a:t>
                      </a:r>
                      <a:endParaRPr sz="800" baseline="0" dirty="0">
                        <a:latin typeface="+mj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達成新增平台業者就業人數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en-US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人目標（男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zh-TW" altLang="en-US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人、女</a:t>
                      </a:r>
                      <a:r>
                        <a:rPr lang="en-US" altLang="zh-TW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5</a:t>
                      </a:r>
                      <a:r>
                        <a:rPr lang="zh-TW" altLang="en-US" sz="800" b="0" i="0" u="none" strike="noStrike" cap="none" baseline="0" dirty="0">
                          <a:solidFill>
                            <a:srgbClr val="000000"/>
                          </a:solidFill>
                          <a:latin typeface="+mj-lt"/>
                          <a:ea typeface="Microsoft JhengHei"/>
                          <a:cs typeface="Microsoft JhengHei"/>
                          <a:sym typeface="Microsoft JhengHei"/>
                        </a:rPr>
                        <a:t>人）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zh-TW" sz="800" b="0" i="0" u="none" strike="noStrike" cap="none" baseline="0" dirty="0">
                          <a:solidFill>
                            <a:schemeClr val="dk1"/>
                          </a:solidFill>
                          <a:effectLst/>
                          <a:latin typeface="+mj-lt"/>
                          <a:ea typeface="Arial"/>
                          <a:cs typeface="Arial"/>
                          <a:sym typeface="Arial"/>
                        </a:rPr>
                        <a:t>新聘員工勞保投保證明</a:t>
                      </a:r>
                      <a:r>
                        <a:rPr lang="zh-TW" altLang="zh-TW" sz="800" baseline="0" dirty="0">
                          <a:effectLst/>
                          <a:latin typeface="+mj-lt"/>
                        </a:rPr>
                        <a:t> </a:t>
                      </a:r>
                      <a:endParaRPr sz="800" b="0" i="0" u="none" strike="noStrike" cap="none" baseline="0" dirty="0">
                        <a:solidFill>
                          <a:srgbClr val="000000"/>
                        </a:solidFill>
                        <a:latin typeface="+mj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8" name="Google Shape;178;p22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/>
              <a:t>五、預定查核點說明</a:t>
            </a:r>
            <a:r>
              <a:rPr lang="zh-TW" sz="3200"/>
              <a:t>(3/3)</a:t>
            </a:r>
            <a:endParaRPr/>
          </a:p>
        </p:txBody>
      </p:sp>
      <p:sp>
        <p:nvSpPr>
          <p:cNvPr id="179" name="Google Shape;179;p22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13</a:t>
            </a:fld>
            <a:endParaRPr/>
          </a:p>
        </p:txBody>
      </p:sp>
      <p:graphicFrame>
        <p:nvGraphicFramePr>
          <p:cNvPr id="180" name="Google Shape;180;p22"/>
          <p:cNvGraphicFramePr/>
          <p:nvPr>
            <p:extLst>
              <p:ext uri="{D42A27DB-BD31-4B8C-83A1-F6EECF244321}">
                <p14:modId xmlns:p14="http://schemas.microsoft.com/office/powerpoint/2010/main" val="2178207618"/>
              </p:ext>
            </p:extLst>
          </p:nvPr>
        </p:nvGraphicFramePr>
        <p:xfrm>
          <a:off x="216323" y="1229903"/>
          <a:ext cx="11759350" cy="3121433"/>
        </p:xfrm>
        <a:graphic>
          <a:graphicData uri="http://schemas.openxmlformats.org/drawingml/2006/table">
            <a:tbl>
              <a:tblPr firstRow="1" bandRow="1">
                <a:noFill/>
                <a:tableStyleId>{29EA4CBF-79FD-4429-B20A-126F95EB47A0}</a:tableStyleId>
              </a:tblPr>
              <a:tblGrid>
                <a:gridCol w="34974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86360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3699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36991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</a:tblGrid>
              <a:tr h="580175"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 dirty="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工作項目</a:t>
                      </a:r>
                      <a:endParaRPr sz="1000" dirty="0">
                        <a:latin typeface="+mn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預定完成時間</a:t>
                      </a:r>
                      <a:endParaRPr sz="1000">
                        <a:latin typeface="+mn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00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查核點概述</a:t>
                      </a:r>
                      <a:endParaRPr sz="1000">
                        <a:latin typeface="+mn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00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查核點驗收資料</a:t>
                      </a:r>
                      <a:endParaRPr sz="1000"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48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E.關鍵績效達成</a:t>
                      </a:r>
                      <a:endParaRPr sz="1000">
                        <a:latin typeface="+mn-lt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 dirty="0"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000"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650">
                <a:tc>
                  <a:txBody>
                    <a:bodyPr/>
                    <a:lstStyle/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E5. 維持平臺業者就業人數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5</a:t>
                      </a: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人 </a:t>
                      </a:r>
                      <a:endParaRPr sz="1000" dirty="0">
                        <a:latin typeface="+mn-lt"/>
                      </a:endParaRPr>
                    </a:p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100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(男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人、女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2</a:t>
                      </a: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人)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月</a:t>
                      </a:r>
                      <a:r>
                        <a:rPr lang="en-US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日</a:t>
                      </a:r>
                      <a:endParaRPr sz="1000" dirty="0">
                        <a:latin typeface="+mn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達成維持平台業者就業人數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5</a:t>
                      </a: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人目標（男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人、女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2</a:t>
                      </a: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人）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持續聘僱員工勞健保證明 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650">
                <a:tc>
                  <a:txBody>
                    <a:bodyPr/>
                    <a:lstStyle/>
                    <a:p>
                      <a:pPr marL="0" marR="0" lvl="0" indent="449263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E6. 完成既有AI工具新應用數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5</a:t>
                      </a: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個(至少5個)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452438" marR="0" lvl="0" indent="-3175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*須於期中驗收，至少完成2個AI創新應用技術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月</a:t>
                      </a:r>
                      <a:r>
                        <a:rPr lang="en-US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日</a:t>
                      </a:r>
                      <a:endParaRPr sz="1000" dirty="0">
                        <a:latin typeface="+mn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1000" dirty="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完成</a:t>
                      </a:r>
                      <a:r>
                        <a:rPr lang="en-US" altLang="zh-TW" sz="1000" dirty="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5</a:t>
                      </a:r>
                      <a:r>
                        <a:rPr lang="zh-TW" altLang="en-US" sz="1000" dirty="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個既有</a:t>
                      </a:r>
                      <a:r>
                        <a:rPr lang="en" sz="1000" dirty="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AI</a:t>
                      </a:r>
                      <a:r>
                        <a:rPr lang="zh-TW" altLang="en-US" sz="1000" dirty="0"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工具新應用開發與上線</a:t>
                      </a:r>
                      <a:endParaRPr sz="1000" dirty="0"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TW" altLang="zh-TW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各應用系統架構與功能說明 </a:t>
                      </a:r>
                    </a:p>
                    <a:p>
                      <a:pPr lvl="0" algn="ctr"/>
                      <a:r>
                        <a:rPr lang="zh-TW" altLang="zh-TW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系統開發文件與測試報告 </a:t>
                      </a:r>
                    </a:p>
                    <a:p>
                      <a:pPr lvl="0" algn="ctr"/>
                      <a:r>
                        <a:rPr lang="zh-TW" altLang="zh-TW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使用者操作手冊與教學資料 </a:t>
                      </a:r>
                    </a:p>
                    <a:p>
                      <a:pPr algn="ctr"/>
                      <a:r>
                        <a:rPr lang="zh-TW" altLang="zh-TW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上線紀錄與使用統計數據 </a:t>
                      </a:r>
                      <a:endParaRPr sz="1000" dirty="0"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48650">
                <a:tc>
                  <a:txBody>
                    <a:bodyPr/>
                    <a:lstStyle/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E7. AI工具使用頻率提升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100</a:t>
                      </a: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％</a:t>
                      </a:r>
                      <a:endParaRPr sz="1000" dirty="0">
                        <a:latin typeface="+mn-lt"/>
                      </a:endParaRPr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月</a:t>
                      </a:r>
                      <a:r>
                        <a:rPr lang="en-US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日</a:t>
                      </a:r>
                      <a:endParaRPr sz="1000" dirty="0">
                        <a:latin typeface="+mn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實現</a:t>
                      </a:r>
                      <a:r>
                        <a:rPr lang="en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AI</a:t>
                      </a: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工具使用頻率提升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100%</a:t>
                      </a: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目標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lvl="0" algn="ctr"/>
                      <a:r>
                        <a:rPr lang="zh-TW" altLang="zh-TW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使用頻率統計報告與增長曲線 </a:t>
                      </a:r>
                    </a:p>
                    <a:p>
                      <a:pPr lvl="0" algn="ctr"/>
                      <a:r>
                        <a:rPr lang="zh-TW" altLang="zh-TW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系統使用日誌與數據分析 </a:t>
                      </a:r>
                    </a:p>
                    <a:p>
                      <a:pPr lvl="0" algn="ctr"/>
                      <a:r>
                        <a:rPr lang="zh-TW" altLang="zh-TW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使用者行為分析報告 </a:t>
                      </a:r>
                    </a:p>
                    <a:p>
                      <a:pPr lvl="0" algn="ctr"/>
                      <a:r>
                        <a:rPr lang="zh-TW" altLang="zh-TW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功能受歡迎度與使用深度分析 </a:t>
                      </a:r>
                    </a:p>
                    <a:p>
                      <a:pPr algn="ctr"/>
                      <a:r>
                        <a:rPr lang="zh-TW" altLang="zh-TW" sz="10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+mn-lt"/>
                          <a:ea typeface="Arial"/>
                          <a:cs typeface="Arial"/>
                          <a:sym typeface="Arial"/>
                        </a:rPr>
                        <a:t>提升措施效果評估報告</a:t>
                      </a:r>
                      <a:r>
                        <a:rPr lang="zh-TW" altLang="zh-TW" sz="1000" dirty="0">
                          <a:effectLst/>
                          <a:latin typeface="+mn-lt"/>
                        </a:rPr>
                        <a:t> </a:t>
                      </a:r>
                      <a:endParaRPr lang="zh-TW" altLang="en-US" sz="10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8650">
                <a:tc>
                  <a:txBody>
                    <a:bodyPr/>
                    <a:lstStyle/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E8. 新增平臺訂閱用戶數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90</a:t>
                      </a:r>
                      <a:r>
                        <a:rPr 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家</a:t>
                      </a:r>
                      <a:endParaRPr sz="1000" dirty="0">
                        <a:latin typeface="+mn-lt"/>
                      </a:endParaRPr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en-US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月</a:t>
                      </a:r>
                      <a:r>
                        <a:rPr lang="en-US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altLang="zh-TW" sz="1000" b="0" i="0" u="none" strike="noStrike" cap="none" baseline="0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日</a:t>
                      </a:r>
                      <a:endParaRPr sz="1000" dirty="0">
                        <a:latin typeface="+mn-lt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達成新增平台訂閱用戶數</a:t>
                      </a:r>
                      <a:r>
                        <a:rPr lang="en-US" altLang="zh-TW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90</a:t>
                      </a: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家目標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1000" b="0" i="0" u="none" strike="noStrike" cap="none" dirty="0">
                          <a:solidFill>
                            <a:srgbClr val="000000"/>
                          </a:solidFill>
                          <a:latin typeface="+mn-lt"/>
                          <a:ea typeface="Microsoft JhengHei"/>
                          <a:cs typeface="Microsoft JhengHei"/>
                          <a:sym typeface="Microsoft JhengHei"/>
                        </a:rPr>
                        <a:t>訂閱合約與服務協議文件 </a:t>
                      </a:r>
                      <a:endParaRPr sz="1000" b="0" i="0" u="none" strike="noStrike" cap="none" dirty="0">
                        <a:solidFill>
                          <a:srgbClr val="000000"/>
                        </a:solidFill>
                        <a:latin typeface="+mn-lt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3A70AF7B-FE6D-9200-FD97-9BF76D48D3D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63999" y="621000"/>
            <a:ext cx="9984001" cy="5616000"/>
          </a:xfrm>
          <a:prstGeom prst="rect">
            <a:avLst/>
          </a:prstGeom>
        </p:spPr>
      </p:pic>
      <p:sp>
        <p:nvSpPr>
          <p:cNvPr id="186" name="Google Shape;186;p23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 dirty="0"/>
              <a:t>六、預期效益說明</a:t>
            </a:r>
            <a:endParaRPr dirty="0"/>
          </a:p>
        </p:txBody>
      </p:sp>
      <p:sp>
        <p:nvSpPr>
          <p:cNvPr id="187" name="Google Shape;187;p23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14</a:t>
            </a:fld>
            <a:endParaRPr/>
          </a:p>
        </p:txBody>
      </p:sp>
      <p:sp>
        <p:nvSpPr>
          <p:cNvPr id="188" name="Google Shape;188;p23"/>
          <p:cNvSpPr/>
          <p:nvPr/>
        </p:nvSpPr>
        <p:spPr>
          <a:xfrm>
            <a:off x="1263888" y="972000"/>
            <a:ext cx="6720385" cy="64633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285750" marR="0" lvl="0" indent="-285750" algn="l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</a:pPr>
            <a:endParaRPr sz="1800" b="1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24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 dirty="0"/>
              <a:t>七、經費說明</a:t>
            </a:r>
            <a:endParaRPr dirty="0"/>
          </a:p>
        </p:txBody>
      </p:sp>
      <p:sp>
        <p:nvSpPr>
          <p:cNvPr id="195" name="Google Shape;195;p24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15</a:t>
            </a:fld>
            <a:endParaRPr/>
          </a:p>
        </p:txBody>
      </p:sp>
      <p:graphicFrame>
        <p:nvGraphicFramePr>
          <p:cNvPr id="2" name="Google Shape;196;p24">
            <a:extLst>
              <a:ext uri="{FF2B5EF4-FFF2-40B4-BE49-F238E27FC236}">
                <a16:creationId xmlns:a16="http://schemas.microsoft.com/office/drawing/2014/main" id="{C08D667E-B89C-6C90-7733-50606427A93D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264365691"/>
              </p:ext>
            </p:extLst>
          </p:nvPr>
        </p:nvGraphicFramePr>
        <p:xfrm>
          <a:off x="1056000" y="1125524"/>
          <a:ext cx="10799999" cy="5114218"/>
        </p:xfrm>
        <a:graphic>
          <a:graphicData uri="http://schemas.openxmlformats.org/drawingml/2006/table">
            <a:tbl>
              <a:tblPr firstRow="1" bandRow="1">
                <a:noFill/>
                <a:tableStyleId>{29EA4CBF-79FD-4429-B20A-126F95EB47A0}</a:tableStyleId>
              </a:tblPr>
              <a:tblGrid>
                <a:gridCol w="43548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2090332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629315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558306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608656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</a:tblGrid>
              <a:tr h="293993"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經費項目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經費說明</a:t>
                      </a:r>
                      <a:endParaRPr sz="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經費</a:t>
                      </a:r>
                      <a:endParaRPr sz="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備註</a:t>
                      </a:r>
                      <a:endParaRPr sz="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(請填寫各項目之計算公式)</a:t>
                      </a:r>
                      <a:endParaRPr sz="8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93993">
                <a:tc rowSpan="5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人事費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薪資(A類)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資深工程師與經理級人員（兩位）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800,000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A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類：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80,000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人月*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10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人月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薪資(B類)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工程師（兩位）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650,000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B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類：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65000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人月*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10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人月 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薪資(C類)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專員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225,000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C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類：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45000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人月*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5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人月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薪資</a:t>
                      </a:r>
                      <a:r>
                        <a:rPr lang="en-US" alt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</a:t>
                      </a: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Ｄ類</a:t>
                      </a:r>
                      <a:r>
                        <a:rPr lang="en-US" alt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)</a:t>
                      </a:r>
                      <a:endParaRPr lang="zh-TW" altLang="en-US"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顧問（</a:t>
                      </a:r>
                      <a:r>
                        <a:rPr lang="en-US" alt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</a:t>
                      </a: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位專業顧問）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600,000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en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D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類：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150000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人月*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4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　人月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590368309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小計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2,275,000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2419">
                <a:tc rowSpan="11"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業務費</a:t>
                      </a:r>
                      <a:endParaRPr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國內差旅費</a:t>
                      </a:r>
                      <a:endParaRPr sz="80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辦理推廣活動與案場訪視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altLang="zh-TW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100,000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人次*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20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人次</a:t>
                      </a: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353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委託研究、驗證及勞務費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AI</a:t>
                      </a: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模型優化與系統驗證服務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475,000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稅務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RAG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知識庫標註：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180,000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2,000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筆文件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×90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筆）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OCR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憑證標註：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170,000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張憑證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×34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張）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監督式回訓服務：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125,000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消耗性器材及原材料費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辦公用品及教材製作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altLang="zh-TW" sz="800" kern="100" dirty="0">
                          <a:effectLst/>
                          <a:latin typeface="Calibri" panose="020F0502020204030204" pitchFamily="34" charset="0"/>
                          <a:ea typeface="新細明體" panose="02020500000000000000" pitchFamily="18" charset="-120"/>
                          <a:cs typeface="Times New Roman" panose="02020603050405020304" pitchFamily="18" charset="0"/>
                        </a:rPr>
                        <a:t>50,000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教材印刷：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30,000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300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份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×100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份）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辦公耗材：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20,000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個月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×4,000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月）</a:t>
                      </a: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353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設備使用費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伺服器與雲端資源使用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380,000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  <a:tabLst>
                          <a:tab pos="457200" algn="l"/>
                        </a:tabLst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雲端伺服器：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250,000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個月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×50,000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月）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資料庫服務：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80,000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個月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×16,000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月）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向量數據庫服務：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個月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×10,000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月）</a:t>
                      </a: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設備維護費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系統維運與資安檢測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180,000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滲透測試服務：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80,000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 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弱點掃描：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40,000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 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資安監控服務：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60,000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個月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×12,000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月）</a:t>
                      </a: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353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技術引進費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AI</a:t>
                      </a: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模型</a:t>
                      </a:r>
                      <a:r>
                        <a:rPr lang="en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API</a:t>
                      </a: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串接與授權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770,000</a:t>
                      </a:r>
                      <a:endParaRPr lang="zh-TW" sz="80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AI Token API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費用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: 520,000 + 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OCR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模型預訓練與微調：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250,000 + </a:t>
                      </a:r>
                      <a:r>
                        <a:rPr 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OCR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模型預訓練與微調：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250,000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/>
                        <a:t>教育訓練費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人員技術培訓與顧問指導</a:t>
                      </a:r>
                      <a:endParaRPr sz="8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algn="r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800" b="0" kern="10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100,000</a:t>
                      </a:r>
                      <a:endParaRPr lang="zh-TW" sz="800" b="0" kern="100" dirty="0">
                        <a:effectLst/>
                        <a:latin typeface="Calibri" panose="020F0502020204030204" pitchFamily="34" charset="0"/>
                        <a:ea typeface="新細明體" panose="02020500000000000000" pitchFamily="18" charset="-120"/>
                        <a:cs typeface="Times New Roman" panose="02020603050405020304" pitchFamily="18" charset="0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團隊</a:t>
                      </a:r>
                      <a:r>
                        <a:rPr lang="en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AI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技術培訓：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60,000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場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×20,000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場）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專業顧問費：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40,000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10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次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×4,000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次）</a:t>
                      </a: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/>
                        <a:t>推廣宣傳費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說明會、線上廣告與推廣資料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R="0" algn="r" rtl="0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kern="100" cap="none" dirty="0">
                          <a:solidFill>
                            <a:schemeClr val="dk1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  <a:sym typeface="Arial"/>
                        </a:rPr>
                        <a:t>520,000</a:t>
                      </a:r>
                      <a:endParaRPr lang="zh-TW" altLang="en-US" sz="800" b="0" i="0" u="none" strike="noStrike" kern="100" cap="none" dirty="0">
                        <a:solidFill>
                          <a:schemeClr val="dk1"/>
                        </a:solidFill>
                        <a:effectLst/>
                        <a:latin typeface="new times roman"/>
                        <a:ea typeface="標楷體-繁" panose="03000500000000000000" pitchFamily="66" charset="-12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實體說明會：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120,000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6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場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×20,000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場）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線上廣告：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350,000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元（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個月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×70,000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月）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推廣資料製作：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3126446246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/>
                        <a:t>其他人事費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臨時人力與額外工時費用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R="0" algn="r" rtl="0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kern="100" cap="none" dirty="0">
                          <a:solidFill>
                            <a:schemeClr val="dk1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  <a:sym typeface="Arial"/>
                        </a:rPr>
                        <a:t>70,000</a:t>
                      </a:r>
                      <a:endParaRPr lang="zh-TW" altLang="en-US" sz="800" b="0" i="0" u="none" strike="noStrike" kern="100" cap="none" dirty="0">
                        <a:solidFill>
                          <a:schemeClr val="dk1"/>
                        </a:solidFill>
                        <a:effectLst/>
                        <a:latin typeface="new times roman"/>
                        <a:ea typeface="標楷體-繁" panose="03000500000000000000" pitchFamily="66" charset="-12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臨時人力：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40,000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(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例如：支援短期資料整理或活動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4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人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 10,000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人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) 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加班費：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30,000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(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例如：專案開發衝刺期約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60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小時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× 500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/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小時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)</a:t>
                      </a:r>
                      <a:endParaRPr lang="zh-TW" altLang="en-US"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Arial"/>
                      </a:endParaRP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4159600333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 altLang="en-US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altLang="en-US" sz="800" dirty="0"/>
                        <a:t>其他業務費</a:t>
                      </a:r>
                      <a:endParaRPr sz="800" dirty="0"/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l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Tx/>
                        <a:buFont typeface="Arial"/>
                        <a:buNone/>
                        <a:tabLst/>
                        <a:defRPr/>
                      </a:pPr>
                      <a:r>
                        <a:rPr lang="zh-TW" altLang="en-US" sz="8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公會合作、文件製作與雜項支出</a:t>
                      </a: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R="0" algn="r" rtl="0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kern="100" cap="none" dirty="0">
                          <a:solidFill>
                            <a:schemeClr val="dk1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  <a:sym typeface="Arial"/>
                        </a:rPr>
                        <a:t>80,000</a:t>
                      </a:r>
                      <a:endParaRPr lang="zh-TW" altLang="en-US" sz="800" b="0" i="0" u="none" strike="noStrike" kern="100" cap="none" dirty="0">
                        <a:solidFill>
                          <a:schemeClr val="dk1"/>
                        </a:solidFill>
                        <a:effectLst/>
                        <a:latin typeface="new times roman"/>
                        <a:ea typeface="標楷體-繁" panose="03000500000000000000" pitchFamily="66" charset="-12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 fontAlgn="b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公會合作費用：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50,000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結案報告與文件製作：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20,000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+ 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雜項支出：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10,000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Arial"/>
                        </a:rPr>
                        <a:t>元</a:t>
                      </a:r>
                    </a:p>
                  </a:txBody>
                  <a:tcPr marL="17780" marR="17780" marT="0" marB="0"/>
                </a:tc>
                <a:extLst>
                  <a:ext uri="{0D108BD9-81ED-4DB2-BD59-A6C34878D82A}">
                    <a16:rowId xmlns:a16="http://schemas.microsoft.com/office/drawing/2014/main" val="1283523443"/>
                  </a:ext>
                </a:extLst>
              </a:tr>
              <a:tr h="272419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grid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小計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r" rtl="0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kern="100" cap="none" dirty="0">
                          <a:solidFill>
                            <a:schemeClr val="dk1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  <a:sym typeface="Arial"/>
                        </a:rPr>
                        <a:t>2,725,000</a:t>
                      </a:r>
                      <a:endParaRPr lang="zh-TW" altLang="en-US" sz="800" b="0" i="0" u="none" strike="noStrike" kern="100" cap="none" dirty="0">
                        <a:solidFill>
                          <a:schemeClr val="dk1"/>
                        </a:solidFill>
                        <a:effectLst/>
                        <a:latin typeface="new times roman"/>
                        <a:ea typeface="標楷體-繁" panose="03000500000000000000" pitchFamily="66" charset="-12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93993">
                <a:tc gridSpan="3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8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          合   計</a:t>
                      </a:r>
                      <a:endParaRPr sz="8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R="0" algn="r" rtl="0" fontAlgn="b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Clr>
                          <a:srgbClr val="000000"/>
                        </a:buClr>
                        <a:buFont typeface="Arial"/>
                        <a:buNone/>
                      </a:pPr>
                      <a:r>
                        <a:rPr lang="en-US" sz="800" b="0" i="0" u="none" strike="noStrike" kern="100" cap="none" dirty="0">
                          <a:solidFill>
                            <a:schemeClr val="dk1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  <a:sym typeface="Arial"/>
                        </a:rPr>
                        <a:t>5,000,000</a:t>
                      </a:r>
                      <a:endParaRPr lang="zh-TW" altLang="en-US" sz="800" b="0" i="0" u="none" strike="noStrike" kern="100" cap="none" dirty="0">
                        <a:solidFill>
                          <a:schemeClr val="dk1"/>
                        </a:solidFill>
                        <a:effectLst/>
                        <a:latin typeface="new times roman"/>
                        <a:ea typeface="標楷體-繁" panose="03000500000000000000" pitchFamily="66" charset="-120"/>
                        <a:cs typeface="Times New Roman" panose="02020603050405020304" pitchFamily="18" charset="0"/>
                        <a:sym typeface="Arial"/>
                      </a:endParaRPr>
                    </a:p>
                  </a:txBody>
                  <a:tcPr marL="17780" marR="17780" marT="0" marB="0"/>
                </a:tc>
                <a:tc>
                  <a:txBody>
                    <a:bodyPr/>
                    <a:lstStyle/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*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1.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經費預算皆採含營業稅。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Microsoft JhengHei"/>
                      </a:endParaRPr>
                    </a:p>
                    <a:p>
                      <a:pPr marL="0" marR="0" lvl="0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Arial"/>
                        <a:buNone/>
                      </a:pP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 </a:t>
                      </a:r>
                      <a:r>
                        <a:rPr lang="en-US" altLang="zh-TW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2.</a:t>
                      </a:r>
                      <a:r>
                        <a:rPr lang="zh-TW" altLang="en-US" sz="800" b="0" i="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Arial" panose="020B0604020202020204" pitchFamily="34" charset="0"/>
                          <a:sym typeface="Microsoft JhengHei"/>
                        </a:rPr>
                        <a:t>請依需求自行增列</a:t>
                      </a:r>
                      <a:endParaRPr sz="800" b="0" i="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Arial" panose="020B0604020202020204" pitchFamily="34" charset="0"/>
                        <a:sym typeface="Arial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圖片 4">
            <a:extLst>
              <a:ext uri="{FF2B5EF4-FFF2-40B4-BE49-F238E27FC236}">
                <a16:creationId xmlns:a16="http://schemas.microsoft.com/office/drawing/2014/main" id="{B64F5DE9-98A7-E7D6-8ECD-313E18B8882E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179698" y="725143"/>
            <a:ext cx="9950050" cy="5596903"/>
          </a:xfrm>
          <a:prstGeom prst="rect">
            <a:avLst/>
          </a:prstGeom>
        </p:spPr>
      </p:pic>
      <p:sp>
        <p:nvSpPr>
          <p:cNvPr id="202" name="Google Shape;202;p25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 dirty="0"/>
              <a:t>附件、過往AI實績說明</a:t>
            </a:r>
            <a:endParaRPr dirty="0"/>
          </a:p>
        </p:txBody>
      </p:sp>
      <p:sp>
        <p:nvSpPr>
          <p:cNvPr id="203" name="Google Shape;203;p25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16</a:t>
            </a:fld>
            <a:endParaRPr/>
          </a:p>
        </p:txBody>
      </p:sp>
      <p:sp>
        <p:nvSpPr>
          <p:cNvPr id="2" name="矩形 1">
            <a:extLst>
              <a:ext uri="{FF2B5EF4-FFF2-40B4-BE49-F238E27FC236}">
                <a16:creationId xmlns:a16="http://schemas.microsoft.com/office/drawing/2014/main" id="{46083EAD-0F59-4E6B-2DD7-AE8B6C3A4767}"/>
              </a:ext>
            </a:extLst>
          </p:cNvPr>
          <p:cNvSpPr/>
          <p:nvPr/>
        </p:nvSpPr>
        <p:spPr>
          <a:xfrm>
            <a:off x="8458326" y="2847936"/>
            <a:ext cx="1910080" cy="243840"/>
          </a:xfrm>
          <a:prstGeom prst="rect">
            <a:avLst/>
          </a:prstGeom>
          <a:solidFill>
            <a:schemeClr val="bg1"/>
          </a:solidFill>
          <a:ln>
            <a:noFill/>
          </a:ln>
          <a:effectLst/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sz="1000" b="1" dirty="0" err="1">
                <a:ln w="0"/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LangGraph</a:t>
            </a:r>
            <a:r>
              <a:rPr kumimoji="1" lang="zh-TW" altLang="en-US" sz="1000" b="1" dirty="0">
                <a:ln w="0"/>
                <a:solidFill>
                  <a:schemeClr val="tx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智能流程協作模組</a:t>
            </a:r>
          </a:p>
        </p:txBody>
      </p:sp>
      <p:sp>
        <p:nvSpPr>
          <p:cNvPr id="3" name="矩形 2">
            <a:extLst>
              <a:ext uri="{FF2B5EF4-FFF2-40B4-BE49-F238E27FC236}">
                <a16:creationId xmlns:a16="http://schemas.microsoft.com/office/drawing/2014/main" id="{5123B116-257E-A63C-FCD5-47639D0C08DC}"/>
              </a:ext>
            </a:extLst>
          </p:cNvPr>
          <p:cNvSpPr/>
          <p:nvPr/>
        </p:nvSpPr>
        <p:spPr>
          <a:xfrm>
            <a:off x="7760674" y="4489767"/>
            <a:ext cx="1376647" cy="24384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en" altLang="zh-TW" sz="700" dirty="0" err="1">
                <a:ln w="0"/>
                <a:solidFill>
                  <a:schemeClr val="tx1"/>
                </a:solidFill>
              </a:rPr>
              <a:t>LangGraph</a:t>
            </a:r>
            <a:r>
              <a:rPr kumimoji="1" lang="zh-TW" altLang="en-US" sz="700" dirty="0">
                <a:ln w="0"/>
                <a:solidFill>
                  <a:schemeClr val="tx1"/>
                </a:solidFill>
              </a:rPr>
              <a:t>智能流程協作模組</a:t>
            </a:r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3E0CCE35-7EFF-2256-92BC-B37937917B2E}"/>
              </a:ext>
            </a:extLst>
          </p:cNvPr>
          <p:cNvSpPr/>
          <p:nvPr/>
        </p:nvSpPr>
        <p:spPr>
          <a:xfrm>
            <a:off x="7501247" y="1847950"/>
            <a:ext cx="138545" cy="131052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dk1">
              <a:shade val="15000"/>
            </a:schemeClr>
          </a:lnRef>
          <a:fillRef idx="1">
            <a:schemeClr val="dk1"/>
          </a:fillRef>
          <a:effectRef idx="0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kumimoji="1" lang="zh-TW" altLang="en-US" sz="800" b="1" dirty="0">
                <a:ln w="0"/>
                <a:solidFill>
                  <a:schemeClr val="tx1"/>
                </a:solidFill>
                <a:cs typeface="Arial" panose="020B0604020202020204" pitchFamily="34" charset="0"/>
              </a:rPr>
              <a:t>五</a:t>
            </a: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78" name="Google Shape;78;p11"/>
          <p:cNvGrpSpPr/>
          <p:nvPr/>
        </p:nvGrpSpPr>
        <p:grpSpPr>
          <a:xfrm>
            <a:off x="400011" y="1259843"/>
            <a:ext cx="5606415" cy="1988531"/>
            <a:chOff x="688657" y="887642"/>
            <a:chExt cx="2615807" cy="2178398"/>
          </a:xfrm>
        </p:grpSpPr>
        <p:sp>
          <p:nvSpPr>
            <p:cNvPr id="79" name="Google Shape;79;p11"/>
            <p:cNvSpPr/>
            <p:nvPr/>
          </p:nvSpPr>
          <p:spPr>
            <a:xfrm>
              <a:off x="1018647" y="887642"/>
              <a:ext cx="2285817" cy="2178398"/>
            </a:xfrm>
            <a:prstGeom prst="rect">
              <a:avLst/>
            </a:prstGeom>
            <a:solidFill>
              <a:srgbClr val="E7F0F1"/>
            </a:solidFill>
            <a:ln>
              <a:noFill/>
            </a:ln>
          </p:spPr>
          <p:txBody>
            <a:bodyPr spcFirstLastPara="1" wrap="square" lIns="74275" tIns="37125" rIns="74275" bIns="37125" anchor="ctr" anchorCtr="0">
              <a:noAutofit/>
            </a:bodyPr>
            <a:lstStyle/>
            <a:p>
              <a:pPr marL="350225" marR="0" lvl="0" indent="-196849" algn="l" rtl="0">
                <a:lnSpc>
                  <a:spcPct val="185714"/>
                </a:lnSpc>
                <a:spcBef>
                  <a:spcPts val="0"/>
                </a:spcBef>
                <a:spcAft>
                  <a:spcPts val="0"/>
                </a:spcAft>
                <a:buClr>
                  <a:schemeClr val="dk1"/>
                </a:buClr>
                <a:buSzPts val="1400"/>
                <a:buFont typeface="Arial"/>
                <a:buNone/>
              </a:pPr>
              <a:endParaRPr sz="1400" b="0" i="0" u="none" strike="noStrike" cap="none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endParaRPr>
            </a:p>
          </p:txBody>
        </p:sp>
        <p:sp>
          <p:nvSpPr>
            <p:cNvPr id="80" name="Google Shape;80;p11"/>
            <p:cNvSpPr/>
            <p:nvPr/>
          </p:nvSpPr>
          <p:spPr>
            <a:xfrm>
              <a:off x="688657" y="887642"/>
              <a:ext cx="290692" cy="2178398"/>
            </a:xfrm>
            <a:prstGeom prst="rect">
              <a:avLst/>
            </a:prstGeom>
            <a:solidFill>
              <a:srgbClr val="59989E"/>
            </a:solidFill>
            <a:ln>
              <a:noFill/>
            </a:ln>
          </p:spPr>
          <p:txBody>
            <a:bodyPr spcFirstLastPara="1" wrap="square" lIns="74275" tIns="37125" rIns="74275" bIns="371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 b="0" i="0" u="none" strike="noStrike" cap="none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基本資料</a:t>
              </a:r>
              <a:endParaRPr/>
            </a:p>
          </p:txBody>
        </p:sp>
      </p:grpSp>
      <p:sp>
        <p:nvSpPr>
          <p:cNvPr id="81" name="Google Shape;81;p11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2</a:t>
            </a:fld>
            <a:endParaRPr/>
          </a:p>
        </p:txBody>
      </p:sp>
      <p:grpSp>
        <p:nvGrpSpPr>
          <p:cNvPr id="82" name="Google Shape;82;p11"/>
          <p:cNvGrpSpPr/>
          <p:nvPr/>
        </p:nvGrpSpPr>
        <p:grpSpPr>
          <a:xfrm>
            <a:off x="6224999" y="1255133"/>
            <a:ext cx="5606415" cy="1988531"/>
            <a:chOff x="688657" y="887642"/>
            <a:chExt cx="2615807" cy="2178398"/>
          </a:xfrm>
        </p:grpSpPr>
        <p:sp>
          <p:nvSpPr>
            <p:cNvPr id="83" name="Google Shape;83;p11"/>
            <p:cNvSpPr/>
            <p:nvPr/>
          </p:nvSpPr>
          <p:spPr>
            <a:xfrm>
              <a:off x="1018647" y="887642"/>
              <a:ext cx="2285817" cy="2178398"/>
            </a:xfrm>
            <a:prstGeom prst="rect">
              <a:avLst/>
            </a:prstGeom>
            <a:solidFill>
              <a:srgbClr val="E7F0F1"/>
            </a:solidFill>
            <a:ln>
              <a:noFill/>
            </a:ln>
          </p:spPr>
          <p:txBody>
            <a:bodyPr spcFirstLastPara="1" wrap="square" lIns="74275" tIns="37125" rIns="74275" bIns="37125" anchor="ctr" anchorCtr="0">
              <a:noAutofit/>
            </a:bodyPr>
            <a:lstStyle/>
            <a:p>
              <a:pPr marL="64475" marR="0" lvl="0" indent="0" algn="l" rtl="0">
                <a:lnSpc>
                  <a:spcPct val="1857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本計畫鎖定中小型會計事務所，</a:t>
              </a:r>
              <a:r>
                <a:rPr lang="en-US" altLang="zh-TW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5 </a:t>
              </a: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個月內導入 </a:t>
              </a:r>
              <a:r>
                <a:rPr lang="en-US" altLang="zh-TW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5 </a:t>
              </a: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大 </a:t>
              </a:r>
              <a:r>
                <a:rPr lang="en" altLang="zh-TW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AI </a:t>
              </a: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模組，</a:t>
              </a:r>
            </a:p>
            <a:p>
              <a:pPr marL="64475" marR="0" lvl="0" indent="0" algn="l" rtl="0">
                <a:lnSpc>
                  <a:spcPct val="1857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協助 </a:t>
              </a:r>
              <a:r>
                <a:rPr lang="en-US" altLang="zh-TW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120 </a:t>
              </a: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家會員「收件→建帳→審核→申報」全流程自動化，</a:t>
              </a:r>
            </a:p>
            <a:p>
              <a:pPr marL="64475" marR="0" lvl="0" indent="0" algn="l" rtl="0">
                <a:lnSpc>
                  <a:spcPct val="1857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並以 </a:t>
              </a:r>
              <a:r>
                <a:rPr lang="en" altLang="zh-TW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AI </a:t>
              </a: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儀表板即時監控 </a:t>
              </a:r>
              <a:r>
                <a:rPr lang="en" altLang="zh-TW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KPI</a:t>
              </a:r>
              <a:r>
                <a:rPr lang="zh-TW" altLang="en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。</a:t>
              </a: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透過免費顧問診斷、公會聯</a:t>
              </a:r>
            </a:p>
            <a:p>
              <a:pPr marL="64475" marR="0" lvl="0" indent="0" algn="l" rtl="0">
                <a:lnSpc>
                  <a:spcPct val="1857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合推廣與階段式回訓，預期營收成長 </a:t>
              </a:r>
              <a:r>
                <a:rPr lang="en-US" altLang="zh-TW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500 </a:t>
              </a: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萬、投資 </a:t>
              </a:r>
              <a:r>
                <a:rPr lang="en-US" altLang="zh-TW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300 </a:t>
              </a: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萬，</a:t>
              </a:r>
            </a:p>
            <a:p>
              <a:pPr marL="64475" marR="0" lvl="0" indent="0" algn="l" rtl="0">
                <a:lnSpc>
                  <a:spcPct val="18571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建立台灣首套稅務 </a:t>
              </a:r>
              <a:r>
                <a:rPr lang="en" altLang="zh-TW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AI SaaS </a:t>
              </a:r>
              <a:r>
                <a:rPr lang="zh-TW" altLang="en-US" sz="1100" b="0" i="0" u="none" strike="noStrike" cap="none" dirty="0">
                  <a:solidFill>
                    <a:srgbClr val="7F7F7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標竿。</a:t>
              </a:r>
            </a:p>
          </p:txBody>
        </p:sp>
        <p:sp>
          <p:nvSpPr>
            <p:cNvPr id="84" name="Google Shape;84;p11"/>
            <p:cNvSpPr/>
            <p:nvPr/>
          </p:nvSpPr>
          <p:spPr>
            <a:xfrm>
              <a:off x="688657" y="887642"/>
              <a:ext cx="290692" cy="2178398"/>
            </a:xfrm>
            <a:prstGeom prst="rect">
              <a:avLst/>
            </a:prstGeom>
            <a:solidFill>
              <a:srgbClr val="59989E"/>
            </a:solidFill>
            <a:ln>
              <a:noFill/>
            </a:ln>
          </p:spPr>
          <p:txBody>
            <a:bodyPr spcFirstLastPara="1" wrap="square" lIns="74275" tIns="37125" rIns="74275" bIns="37125" anchor="ctr" anchorCtr="0">
              <a:noAutofit/>
            </a:bodyPr>
            <a:lstStyle/>
            <a:p>
              <a:pPr marL="0" marR="0" lvl="0" indent="0" algn="ctr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zh-TW" sz="1600" b="0" i="0" u="none" strike="noStrike" cap="none">
                  <a:solidFill>
                    <a:srgbClr val="FFFFFF"/>
                  </a:solidFill>
                  <a:latin typeface="Microsoft JhengHei"/>
                  <a:ea typeface="Microsoft JhengHei"/>
                  <a:cs typeface="Microsoft JhengHei"/>
                  <a:sym typeface="Microsoft JhengHei"/>
                </a:rPr>
                <a:t>計畫簡介</a:t>
              </a:r>
              <a:endParaRPr/>
            </a:p>
          </p:txBody>
        </p:sp>
      </p:grpSp>
      <p:sp>
        <p:nvSpPr>
          <p:cNvPr id="85" name="Google Shape;85;p11"/>
          <p:cNvSpPr/>
          <p:nvPr/>
        </p:nvSpPr>
        <p:spPr>
          <a:xfrm>
            <a:off x="1126937" y="1752863"/>
            <a:ext cx="4421087" cy="107721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b="0" i="0" u="none" strike="noStrike" cap="none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提案廠商：</a:t>
            </a:r>
            <a:r>
              <a:rPr lang="zh-TW" altLang="en-US" sz="1600" b="0" i="0" u="none" strike="noStrike" cap="none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你的空間有限公司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平臺名稱：</a:t>
            </a:r>
            <a:r>
              <a:rPr lang="en" altLang="zh-TW" sz="1600" dirty="0" err="1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SmartTAXer</a:t>
            </a:r>
            <a:r>
              <a:rPr lang="zh-TW" altLang="en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｜</a:t>
            </a:r>
            <a:r>
              <a:rPr lang="zh-TW" alt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智慧稅務工作系統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計畫名稱：</a:t>
            </a:r>
            <a:r>
              <a:rPr lang="en" altLang="zh-TW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</a:t>
            </a:r>
            <a:r>
              <a:rPr lang="zh-TW" alt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多元稅務助手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合作業者： </a:t>
            </a:r>
            <a:r>
              <a:rPr lang="zh-TW" altLang="en-US" sz="16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無</a:t>
            </a:r>
            <a:endParaRPr sz="16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86" name="Google Shape;86;p11"/>
          <p:cNvSpPr txBox="1">
            <a:spLocks noGrp="1"/>
          </p:cNvSpPr>
          <p:nvPr>
            <p:ph type="title"/>
          </p:nvPr>
        </p:nvSpPr>
        <p:spPr>
          <a:xfrm>
            <a:off x="1055688" y="26833"/>
            <a:ext cx="10799762" cy="9001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000"/>
              <a:buFont typeface="Microsoft JhengHei"/>
              <a:buNone/>
            </a:pPr>
            <a:r>
              <a:rPr lang="zh-TW">
                <a:solidFill>
                  <a:srgbClr val="000000"/>
                </a:solidFill>
              </a:rPr>
              <a:t>提案摘要</a:t>
            </a:r>
            <a:r>
              <a:rPr lang="zh-TW"/>
              <a:t>說明</a:t>
            </a:r>
            <a:endParaRPr sz="2800"/>
          </a:p>
        </p:txBody>
      </p:sp>
      <p:sp>
        <p:nvSpPr>
          <p:cNvPr id="87" name="Google Shape;87;p11"/>
          <p:cNvSpPr/>
          <p:nvPr/>
        </p:nvSpPr>
        <p:spPr>
          <a:xfrm>
            <a:off x="616054" y="3573686"/>
            <a:ext cx="3012708" cy="394636"/>
          </a:xfrm>
          <a:prstGeom prst="roundRect">
            <a:avLst>
              <a:gd name="adj" fmla="val 16667"/>
            </a:avLst>
          </a:prstGeom>
          <a:solidFill>
            <a:srgbClr val="59999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 dirty="0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AI工具應用技術</a:t>
            </a:r>
            <a:endParaRPr dirty="0"/>
          </a:p>
        </p:txBody>
      </p:sp>
      <p:sp>
        <p:nvSpPr>
          <p:cNvPr id="88" name="Google Shape;88;p11"/>
          <p:cNvSpPr/>
          <p:nvPr/>
        </p:nvSpPr>
        <p:spPr>
          <a:xfrm>
            <a:off x="4538574" y="3573686"/>
            <a:ext cx="3012708" cy="394636"/>
          </a:xfrm>
          <a:prstGeom prst="roundRect">
            <a:avLst>
              <a:gd name="adj" fmla="val 16667"/>
            </a:avLst>
          </a:prstGeom>
          <a:solidFill>
            <a:srgbClr val="59999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應用情境說明</a:t>
            </a:r>
            <a:endParaRPr/>
          </a:p>
        </p:txBody>
      </p:sp>
      <p:sp>
        <p:nvSpPr>
          <p:cNvPr id="89" name="Google Shape;89;p11"/>
          <p:cNvSpPr/>
          <p:nvPr/>
        </p:nvSpPr>
        <p:spPr>
          <a:xfrm>
            <a:off x="8461094" y="3573686"/>
            <a:ext cx="3012708" cy="394636"/>
          </a:xfrm>
          <a:prstGeom prst="roundRect">
            <a:avLst>
              <a:gd name="adj" fmla="val 16667"/>
            </a:avLst>
          </a:prstGeom>
          <a:solidFill>
            <a:srgbClr val="59999E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800" b="1">
                <a:solidFill>
                  <a:schemeClr val="lt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導入效益</a:t>
            </a:r>
            <a:endParaRPr/>
          </a:p>
        </p:txBody>
      </p:sp>
      <p:sp>
        <p:nvSpPr>
          <p:cNvPr id="90" name="Google Shape;90;p11"/>
          <p:cNvSpPr/>
          <p:nvPr/>
        </p:nvSpPr>
        <p:spPr>
          <a:xfrm>
            <a:off x="616054" y="4208954"/>
            <a:ext cx="3012708" cy="1799924"/>
          </a:xfrm>
          <a:prstGeom prst="rect">
            <a:avLst/>
          </a:prstGeom>
          <a:noFill/>
          <a:ln w="12700" cap="flat" cmpd="sng">
            <a:solidFill>
              <a:srgbClr val="3A5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1" name="Google Shape;91;p11"/>
          <p:cNvSpPr/>
          <p:nvPr/>
        </p:nvSpPr>
        <p:spPr>
          <a:xfrm>
            <a:off x="4538574" y="4208954"/>
            <a:ext cx="3012708" cy="1799924"/>
          </a:xfrm>
          <a:prstGeom prst="rect">
            <a:avLst/>
          </a:prstGeom>
          <a:noFill/>
          <a:ln w="12700" cap="flat" cmpd="sng">
            <a:solidFill>
              <a:srgbClr val="3A5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2" name="Google Shape;92;p11"/>
          <p:cNvSpPr/>
          <p:nvPr/>
        </p:nvSpPr>
        <p:spPr>
          <a:xfrm>
            <a:off x="8461094" y="4208954"/>
            <a:ext cx="3012708" cy="1799924"/>
          </a:xfrm>
          <a:prstGeom prst="rect">
            <a:avLst/>
          </a:prstGeom>
          <a:noFill/>
          <a:ln w="12700" cap="flat" cmpd="sng">
            <a:solidFill>
              <a:srgbClr val="3A5A63"/>
            </a:solidFill>
            <a:prstDash val="solid"/>
            <a:miter lim="800000"/>
            <a:headEnd type="none" w="sm" len="sm"/>
            <a:tailEnd type="none" w="sm" len="sm"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3" name="Google Shape;93;p11"/>
          <p:cNvSpPr txBox="1"/>
          <p:nvPr/>
        </p:nvSpPr>
        <p:spPr>
          <a:xfrm>
            <a:off x="616054" y="4211669"/>
            <a:ext cx="3012707" cy="156962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r>
              <a:rPr lang="zh-TW" altLang="en-US" sz="800" dirty="0"/>
              <a:t>現有基礎：</a:t>
            </a:r>
          </a:p>
          <a:p>
            <a:r>
              <a:rPr lang="zh-TW" altLang="en-US" sz="800" dirty="0"/>
              <a:t>已建置五大核心模組雛型</a:t>
            </a:r>
            <a:r>
              <a:rPr lang="en-US" altLang="zh-TW" sz="800" dirty="0"/>
              <a:t>(</a:t>
            </a:r>
            <a:r>
              <a:rPr lang="en" altLang="zh-TW" sz="800" dirty="0"/>
              <a:t>2.LangGraph</a:t>
            </a:r>
            <a:r>
              <a:rPr lang="zh-TW" altLang="en-US" sz="800" dirty="0"/>
              <a:t>智能流程協作模組</a:t>
            </a:r>
            <a:r>
              <a:rPr lang="en" altLang="zh-TW" sz="800" dirty="0"/>
              <a:t>, AI</a:t>
            </a:r>
            <a:r>
              <a:rPr lang="zh-TW" altLang="en-US" sz="800" dirty="0"/>
              <a:t>帳務</a:t>
            </a:r>
            <a:r>
              <a:rPr lang="en-US" altLang="zh-TW" sz="800" dirty="0"/>
              <a:t>/</a:t>
            </a:r>
            <a:r>
              <a:rPr lang="zh-TW" altLang="en-US" sz="800" dirty="0"/>
              <a:t>報表</a:t>
            </a:r>
            <a:r>
              <a:rPr lang="en-US" altLang="zh-TW" sz="800" dirty="0"/>
              <a:t>, </a:t>
            </a:r>
            <a:r>
              <a:rPr lang="en" altLang="zh-TW" sz="800" dirty="0"/>
              <a:t>RAG, Chatbot, </a:t>
            </a:r>
            <a:r>
              <a:rPr lang="zh-TW" altLang="en-US" sz="800" dirty="0"/>
              <a:t>回訓</a:t>
            </a:r>
            <a:r>
              <a:rPr lang="en-US" altLang="zh-TW" sz="800" dirty="0"/>
              <a:t>)</a:t>
            </a:r>
            <a:r>
              <a:rPr lang="zh-TW" altLang="en-US" sz="800" dirty="0"/>
              <a:t>。</a:t>
            </a:r>
            <a:r>
              <a:rPr lang="en-US" altLang="zh-TW" sz="800" dirty="0"/>
              <a:t>50</a:t>
            </a:r>
            <a:r>
              <a:rPr lang="zh-TW" altLang="en-US" sz="800" dirty="0"/>
              <a:t>萬字稅務知識庫。</a:t>
            </a:r>
          </a:p>
          <a:p>
            <a:endParaRPr lang="zh-TW" altLang="en-US" sz="800" dirty="0"/>
          </a:p>
          <a:p>
            <a:r>
              <a:rPr lang="zh-TW" altLang="en-US" sz="800" dirty="0"/>
              <a:t>本計畫 </a:t>
            </a:r>
            <a:r>
              <a:rPr lang="en-US" altLang="zh-TW" sz="800" dirty="0"/>
              <a:t>5 </a:t>
            </a:r>
            <a:r>
              <a:rPr lang="zh-TW" altLang="en-US" sz="800" dirty="0"/>
              <a:t>項創新技術導入：</a:t>
            </a:r>
          </a:p>
          <a:p>
            <a:r>
              <a:rPr lang="zh-TW" altLang="en-US" sz="800" dirty="0"/>
              <a:t>強化 </a:t>
            </a:r>
            <a:r>
              <a:rPr lang="en" altLang="zh-TW" sz="800" dirty="0"/>
              <a:t>RAG: </a:t>
            </a:r>
            <a:r>
              <a:rPr lang="zh-TW" altLang="en-US" sz="800" dirty="0"/>
              <a:t>提升上下文理解與準確度。</a:t>
            </a:r>
          </a:p>
          <a:p>
            <a:r>
              <a:rPr lang="zh-TW" altLang="en-US" sz="800" dirty="0"/>
              <a:t>升級 </a:t>
            </a:r>
            <a:r>
              <a:rPr lang="en" altLang="zh-TW" sz="800" dirty="0" err="1"/>
              <a:t>LangGraph</a:t>
            </a:r>
            <a:r>
              <a:rPr lang="en" altLang="zh-TW" sz="800" dirty="0"/>
              <a:t>: </a:t>
            </a:r>
            <a:r>
              <a:rPr lang="zh-TW" altLang="en-US" sz="800" dirty="0"/>
              <a:t>智慧代理人串聯多模組。</a:t>
            </a:r>
          </a:p>
          <a:p>
            <a:r>
              <a:rPr lang="en" altLang="zh-TW" sz="800" dirty="0"/>
              <a:t>AI </a:t>
            </a:r>
            <a:r>
              <a:rPr lang="zh-TW" altLang="en-US" sz="800" dirty="0"/>
              <a:t>帳務報表</a:t>
            </a:r>
            <a:r>
              <a:rPr lang="en-US" altLang="zh-TW" sz="800" dirty="0"/>
              <a:t>: </a:t>
            </a:r>
            <a:r>
              <a:rPr lang="zh-TW" altLang="en-US" sz="800" dirty="0"/>
              <a:t>自動產出</a:t>
            </a:r>
            <a:r>
              <a:rPr lang="en-US" altLang="zh-TW" sz="800" dirty="0"/>
              <a:t>401/</a:t>
            </a:r>
            <a:r>
              <a:rPr lang="zh-TW" altLang="en-US" sz="800" dirty="0"/>
              <a:t>調節表。</a:t>
            </a:r>
          </a:p>
          <a:p>
            <a:r>
              <a:rPr lang="zh-TW" altLang="en-US" sz="800" dirty="0"/>
              <a:t>智慧催件</a:t>
            </a:r>
            <a:r>
              <a:rPr lang="en-US" altLang="zh-TW" sz="800" dirty="0"/>
              <a:t>+</a:t>
            </a:r>
            <a:r>
              <a:rPr lang="zh-TW" altLang="en-US" sz="800" dirty="0"/>
              <a:t>物流</a:t>
            </a:r>
            <a:r>
              <a:rPr lang="en-US" altLang="zh-TW" sz="800" dirty="0"/>
              <a:t>: </a:t>
            </a:r>
            <a:r>
              <a:rPr lang="en" altLang="zh-TW" sz="800" dirty="0"/>
              <a:t>LINE Bot</a:t>
            </a:r>
            <a:r>
              <a:rPr lang="zh-TW" altLang="en-US" sz="800" dirty="0"/>
              <a:t>自動提醒與預約。</a:t>
            </a:r>
          </a:p>
          <a:p>
            <a:r>
              <a:rPr lang="en" altLang="zh-TW" sz="800" dirty="0"/>
              <a:t>AI </a:t>
            </a:r>
            <a:r>
              <a:rPr lang="zh-TW" altLang="en-US" sz="800" dirty="0"/>
              <a:t>客服</a:t>
            </a:r>
            <a:r>
              <a:rPr lang="en-US" altLang="zh-TW" sz="800" dirty="0"/>
              <a:t>+</a:t>
            </a:r>
            <a:r>
              <a:rPr lang="zh-TW" altLang="en-US" sz="800" dirty="0"/>
              <a:t>對話樹</a:t>
            </a:r>
            <a:r>
              <a:rPr lang="en-US" altLang="zh-TW" sz="800" dirty="0"/>
              <a:t>: </a:t>
            </a:r>
            <a:r>
              <a:rPr lang="zh-TW" altLang="en-US" sz="800" dirty="0"/>
              <a:t>應對複雜問題與銷售引導。</a:t>
            </a:r>
          </a:p>
          <a:p>
            <a:r>
              <a:rPr lang="en-US" altLang="zh-TW" sz="800" dirty="0"/>
              <a:t>(</a:t>
            </a:r>
            <a:r>
              <a:rPr lang="zh-TW" altLang="en-US" sz="800" dirty="0"/>
              <a:t>技術核心：</a:t>
            </a:r>
            <a:r>
              <a:rPr lang="en" altLang="zh-TW" sz="800" dirty="0"/>
              <a:t>Semantic Chunking, Re-ranking, </a:t>
            </a:r>
            <a:r>
              <a:rPr lang="en" altLang="zh-TW" sz="800" dirty="0" err="1"/>
              <a:t>LangGraph</a:t>
            </a:r>
            <a:r>
              <a:rPr lang="en" altLang="zh-TW" sz="800" dirty="0"/>
              <a:t>, SFT/RLHF </a:t>
            </a:r>
            <a:r>
              <a:rPr lang="zh-TW" altLang="en-US" sz="800" dirty="0"/>
              <a:t>回訓等</a:t>
            </a:r>
            <a:r>
              <a:rPr lang="en-US" altLang="zh-TW" sz="800" dirty="0"/>
              <a:t>)</a:t>
            </a:r>
            <a:endParaRPr lang="zh-TW" altLang="en-US" sz="800" dirty="0"/>
          </a:p>
        </p:txBody>
      </p:sp>
      <p:sp>
        <p:nvSpPr>
          <p:cNvPr id="94" name="Google Shape;94;p11"/>
          <p:cNvSpPr txBox="1"/>
          <p:nvPr/>
        </p:nvSpPr>
        <p:spPr>
          <a:xfrm>
            <a:off x="4568853" y="4279780"/>
            <a:ext cx="2952149" cy="1615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既有 </a:t>
            </a:r>
            <a:r>
              <a:rPr lang="en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工具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•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稅務 </a:t>
            </a:r>
            <a:r>
              <a:rPr lang="en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RAG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秒級查詢 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• </a:t>
            </a:r>
            <a:r>
              <a:rPr lang="en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OCR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憑證建檔 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(95%+)  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• </a:t>
            </a:r>
            <a:r>
              <a:rPr lang="en" altLang="zh-TW" sz="900" dirty="0" err="1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LangGraph</a:t>
            </a:r>
            <a:r>
              <a:rPr lang="en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催件協作 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(90%)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lang="en-US" altLang="zh-TW" sz="9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5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項 </a:t>
            </a:r>
            <a:r>
              <a:rPr lang="en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AI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創新應用技術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1. RAG: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回答複雜稅務、解釋報表、輔助查核。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2. </a:t>
            </a:r>
            <a:r>
              <a:rPr lang="en-US" altLang="zh-TW" sz="900" dirty="0" err="1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LangGraph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協作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自動化端到端流程 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催收至請款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3. AI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帳務報表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一鍵即時出表、應對查帳。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4. Chatbot: 24/7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智慧客服、銷售引導。</a:t>
            </a: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5. AI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回訓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優化稅務語境理解、回應風格。</a:t>
            </a:r>
            <a:endParaRPr sz="14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5" name="Google Shape;95;p11"/>
          <p:cNvSpPr txBox="1"/>
          <p:nvPr/>
        </p:nvSpPr>
        <p:spPr>
          <a:xfrm>
            <a:off x="8491373" y="4370272"/>
            <a:ext cx="2940194" cy="14772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既有AI工具說明</a:t>
            </a:r>
            <a:endParaRPr sz="9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altLang="en-US" sz="900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節省部分人工時間、降低基礎錯誤。</a:t>
            </a:r>
            <a:endParaRPr lang="en-US" altLang="zh-TW" sz="900" dirty="0">
              <a:solidFill>
                <a:srgbClr val="000000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900" dirty="0">
                <a:solidFill>
                  <a:srgbClr val="000000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5項AI創新應用技術</a:t>
            </a:r>
            <a:endParaRPr sz="9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效率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大幅縮短作業時間 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省 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&gt;30%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工時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)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準確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降低人為錯誤 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(</a:t>
            </a:r>
            <a:r>
              <a:rPr lang="en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OCR&gt;95%,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帳務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&lt;3%)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體驗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催件成功率 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&gt;90%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，客服秒級回應，滿意度升 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&gt;40%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。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成本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減少人力、加班、修正成本。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營運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標準化流程，改善現金流，提升管理效率。</a:t>
            </a:r>
          </a:p>
          <a:p>
            <a:pPr marL="171450" marR="0" lvl="0" indent="-17145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競爭力</a:t>
            </a:r>
            <a:r>
              <a:rPr lang="en-US" altLang="zh-TW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: </a:t>
            </a:r>
            <a:r>
              <a:rPr lang="zh-TW" altLang="en-US" sz="900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差異化、高附加價值服務。</a:t>
            </a:r>
            <a:endParaRPr sz="900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sp>
        <p:nvSpPr>
          <p:cNvPr id="96" name="Google Shape;96;p11"/>
          <p:cNvSpPr/>
          <p:nvPr/>
        </p:nvSpPr>
        <p:spPr>
          <a:xfrm>
            <a:off x="3773141" y="3438933"/>
            <a:ext cx="681613" cy="89515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9CD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sp>
        <p:nvSpPr>
          <p:cNvPr id="97" name="Google Shape;97;p11"/>
          <p:cNvSpPr/>
          <p:nvPr/>
        </p:nvSpPr>
        <p:spPr>
          <a:xfrm>
            <a:off x="7635102" y="3438933"/>
            <a:ext cx="681613" cy="895150"/>
          </a:xfrm>
          <a:prstGeom prst="rightArrow">
            <a:avLst>
              <a:gd name="adj1" fmla="val 50000"/>
              <a:gd name="adj2" fmla="val 50000"/>
            </a:avLst>
          </a:prstGeom>
          <a:solidFill>
            <a:srgbClr val="B9CDE5"/>
          </a:solidFill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1800">
              <a:solidFill>
                <a:schemeClr val="lt1"/>
              </a:solidFill>
              <a:latin typeface="Arial"/>
              <a:ea typeface="Arial"/>
              <a:cs typeface="Arial"/>
              <a:sym typeface="Arial"/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Google Shape;103;p12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/>
              <a:t>簡報大綱</a:t>
            </a:r>
            <a:endParaRPr/>
          </a:p>
        </p:txBody>
      </p:sp>
      <p:sp>
        <p:nvSpPr>
          <p:cNvPr id="104" name="Google Shape;104;p12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3</a:t>
            </a:fld>
            <a:endParaRPr/>
          </a:p>
        </p:txBody>
      </p:sp>
      <p:sp>
        <p:nvSpPr>
          <p:cNvPr id="105" name="Google Shape;105;p12"/>
          <p:cNvSpPr txBox="1"/>
          <p:nvPr/>
        </p:nvSpPr>
        <p:spPr>
          <a:xfrm>
            <a:off x="1187176" y="1333618"/>
            <a:ext cx="10122416" cy="372909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AutoNum type="arabicPeriod"/>
            </a:pPr>
            <a:r>
              <a:rPr lang="zh-TW" sz="2000" b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計畫目標與推動藍圖</a:t>
            </a:r>
            <a:endParaRPr sz="2000" b="1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AutoNum type="arabicPeriod"/>
            </a:pPr>
            <a:r>
              <a:rPr lang="zh-TW" sz="2000" b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計畫導入規劃與執行策略</a:t>
            </a:r>
            <a:endParaRPr sz="2000" b="1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AutoNum type="arabicPeriod"/>
            </a:pPr>
            <a:r>
              <a:rPr lang="zh-TW" sz="2000" b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計畫推動說明與時程規劃</a:t>
            </a:r>
            <a:endParaRPr sz="2000" b="1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AutoNum type="arabicPeriod"/>
            </a:pPr>
            <a:r>
              <a:rPr lang="zh-TW" sz="2000" b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資訊安全運作機制說明</a:t>
            </a:r>
            <a:endParaRPr sz="2000" b="1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AutoNum type="arabicPeriod"/>
            </a:pPr>
            <a:r>
              <a:rPr lang="zh-TW" sz="2000" b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預定查核點說明</a:t>
            </a:r>
            <a:endParaRPr sz="2000" b="1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AutoNum type="arabicPeriod"/>
            </a:pPr>
            <a:r>
              <a:rPr lang="zh-TW" sz="2000" b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預期效益與評估</a:t>
            </a:r>
            <a:endParaRPr sz="2000" b="1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342900" marR="0" lvl="0" indent="-34290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mo"/>
              <a:buAutoNum type="arabicPeriod"/>
            </a:pPr>
            <a:r>
              <a:rPr lang="zh-TW" sz="2000" b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經費預算</a:t>
            </a:r>
            <a:endParaRPr sz="2000" b="1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  <a:p>
            <a:pPr marL="0" marR="0" lvl="0" indent="0" algn="l" rtl="0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zh-TW" sz="2000" b="1" dirty="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附件、過往AI實績說明</a:t>
            </a:r>
            <a:endParaRPr dirty="0"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圖片 2">
            <a:extLst>
              <a:ext uri="{FF2B5EF4-FFF2-40B4-BE49-F238E27FC236}">
                <a16:creationId xmlns:a16="http://schemas.microsoft.com/office/drawing/2014/main" id="{C6D0559E-AE6D-2E5C-1351-1093D1C76D2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491098" y="1026063"/>
            <a:ext cx="9209803" cy="5264938"/>
          </a:xfrm>
          <a:prstGeom prst="rect">
            <a:avLst/>
          </a:prstGeom>
        </p:spPr>
      </p:pic>
      <p:sp>
        <p:nvSpPr>
          <p:cNvPr id="110" name="Google Shape;110;p13"/>
          <p:cNvSpPr txBox="1">
            <a:spLocks noGrp="1"/>
          </p:cNvSpPr>
          <p:nvPr>
            <p:ph type="title"/>
          </p:nvPr>
        </p:nvSpPr>
        <p:spPr>
          <a:xfrm>
            <a:off x="1132000" y="126063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 dirty="0"/>
              <a:t>一、計畫目標與藍圖</a:t>
            </a:r>
            <a:endParaRPr dirty="0"/>
          </a:p>
        </p:txBody>
      </p:sp>
      <p:sp>
        <p:nvSpPr>
          <p:cNvPr id="111" name="Google Shape;111;p13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4</a:t>
            </a:fld>
            <a:endParaRPr/>
          </a:p>
        </p:txBody>
      </p:sp>
      <p:sp>
        <p:nvSpPr>
          <p:cNvPr id="4" name="矩形 3">
            <a:extLst>
              <a:ext uri="{FF2B5EF4-FFF2-40B4-BE49-F238E27FC236}">
                <a16:creationId xmlns:a16="http://schemas.microsoft.com/office/drawing/2014/main" id="{FA9B978F-89B8-9E2A-61D9-0C4F9B793EA2}"/>
              </a:ext>
            </a:extLst>
          </p:cNvPr>
          <p:cNvSpPr/>
          <p:nvPr/>
        </p:nvSpPr>
        <p:spPr>
          <a:xfrm>
            <a:off x="1934817" y="1404729"/>
            <a:ext cx="3101009" cy="521333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  <p:sp>
        <p:nvSpPr>
          <p:cNvPr id="5" name="矩形 4">
            <a:extLst>
              <a:ext uri="{FF2B5EF4-FFF2-40B4-BE49-F238E27FC236}">
                <a16:creationId xmlns:a16="http://schemas.microsoft.com/office/drawing/2014/main" id="{12A0D0C7-25AF-E043-4706-1B614E9AEA49}"/>
              </a:ext>
            </a:extLst>
          </p:cNvPr>
          <p:cNvSpPr/>
          <p:nvPr/>
        </p:nvSpPr>
        <p:spPr>
          <a:xfrm>
            <a:off x="1934816" y="5453270"/>
            <a:ext cx="3101009" cy="39756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zh-TW" altLang="en-US"/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7" name="Google Shape;117;p14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 dirty="0"/>
              <a:t>二、計畫導入規劃與執行策略</a:t>
            </a:r>
            <a:r>
              <a:rPr lang="zh-TW" sz="3200" dirty="0"/>
              <a:t>(1/2)</a:t>
            </a:r>
            <a:endParaRPr sz="3200" dirty="0"/>
          </a:p>
        </p:txBody>
      </p:sp>
      <p:sp>
        <p:nvSpPr>
          <p:cNvPr id="118" name="Google Shape;118;p14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5</a:t>
            </a:fld>
            <a:endParaRPr/>
          </a:p>
        </p:txBody>
      </p:sp>
      <p:pic>
        <p:nvPicPr>
          <p:cNvPr id="3" name="圖片 2" descr="一張含有 文字, 螢幕擷取畫面, 字型, 收據 的圖片&#10;&#10;AI 產生的內容可能不正確。">
            <a:extLst>
              <a:ext uri="{FF2B5EF4-FFF2-40B4-BE49-F238E27FC236}">
                <a16:creationId xmlns:a16="http://schemas.microsoft.com/office/drawing/2014/main" id="{0CE89C42-2DFC-4B8C-125E-504596329E11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295400" y="972000"/>
            <a:ext cx="9601200" cy="5424678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5" name="Google Shape;125;p15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 dirty="0"/>
              <a:t>二、計畫導入規劃與執行策略</a:t>
            </a:r>
            <a:r>
              <a:rPr lang="zh-TW" sz="3200" dirty="0"/>
              <a:t>(2/2)</a:t>
            </a:r>
            <a:endParaRPr sz="3200" dirty="0"/>
          </a:p>
        </p:txBody>
      </p:sp>
      <p:sp>
        <p:nvSpPr>
          <p:cNvPr id="126" name="Google Shape;126;p15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6</a:t>
            </a:fld>
            <a:endParaRPr/>
          </a:p>
        </p:txBody>
      </p:sp>
      <p:sp>
        <p:nvSpPr>
          <p:cNvPr id="127" name="Google Shape;127;p15"/>
          <p:cNvSpPr/>
          <p:nvPr/>
        </p:nvSpPr>
        <p:spPr>
          <a:xfrm>
            <a:off x="1263888" y="972000"/>
            <a:ext cx="6720385" cy="147732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sz="1800" b="1" dirty="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pic>
        <p:nvPicPr>
          <p:cNvPr id="3" name="圖片 2" descr="一張含有 文字, 字型, 螢幕擷取畫面, 收據 的圖片&#10;&#10;AI 產生的內容可能不正確。">
            <a:extLst>
              <a:ext uri="{FF2B5EF4-FFF2-40B4-BE49-F238E27FC236}">
                <a16:creationId xmlns:a16="http://schemas.microsoft.com/office/drawing/2014/main" id="{518D80F4-E7A8-960F-476F-3F683DD7F88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88800" y="1093024"/>
            <a:ext cx="9214400" cy="5183100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p16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/>
              <a:t>三、計畫推動說明與時程規劃</a:t>
            </a:r>
            <a:r>
              <a:rPr lang="zh-TW" sz="3200"/>
              <a:t>(1/3)</a:t>
            </a:r>
            <a:endParaRPr/>
          </a:p>
        </p:txBody>
      </p:sp>
      <p:sp>
        <p:nvSpPr>
          <p:cNvPr id="133" name="Google Shape;133;p16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7</a:t>
            </a:fld>
            <a:endParaRPr/>
          </a:p>
        </p:txBody>
      </p:sp>
      <p:sp>
        <p:nvSpPr>
          <p:cNvPr id="134" name="Google Shape;134;p16"/>
          <p:cNvSpPr txBox="1"/>
          <p:nvPr/>
        </p:nvSpPr>
        <p:spPr>
          <a:xfrm>
            <a:off x="6765755" y="968157"/>
            <a:ext cx="53296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※得依實際需求增列工作項目，分項權重已有固定比例規範，不得異動。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  <p:graphicFrame>
        <p:nvGraphicFramePr>
          <p:cNvPr id="135" name="Google Shape;135;p16"/>
          <p:cNvGraphicFramePr/>
          <p:nvPr>
            <p:extLst>
              <p:ext uri="{D42A27DB-BD31-4B8C-83A1-F6EECF244321}">
                <p14:modId xmlns:p14="http://schemas.microsoft.com/office/powerpoint/2010/main" val="1335972010"/>
              </p:ext>
            </p:extLst>
          </p:nvPr>
        </p:nvGraphicFramePr>
        <p:xfrm>
          <a:off x="96645" y="940362"/>
          <a:ext cx="11998710" cy="5514220"/>
        </p:xfrm>
        <a:graphic>
          <a:graphicData uri="http://schemas.openxmlformats.org/drawingml/2006/table">
            <a:tbl>
              <a:tblPr firstRow="1" bandRow="1">
                <a:noFill/>
                <a:tableStyleId>{29EA4CBF-79FD-4429-B20A-126F95EB47A0}</a:tableStyleId>
              </a:tblPr>
              <a:tblGrid>
                <a:gridCol w="451627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0155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2457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2457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2457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2457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02457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75711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工作項目</a:t>
                      </a:r>
                      <a:endParaRPr sz="1100" dirty="0"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分項權重</a:t>
                      </a:r>
                      <a:endParaRPr sz="11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(%)</a:t>
                      </a:r>
                      <a:endParaRPr sz="11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114年</a:t>
                      </a:r>
                      <a:endParaRPr sz="110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275711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5月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6月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7月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8月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A開發工作</a:t>
                      </a:r>
                      <a:endParaRPr sz="11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20%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A1.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稅務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RAG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輔助查詢系統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A1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A2.</a:t>
                      </a: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</a:t>
                      </a:r>
                      <a:r>
                        <a:rPr lang="en-US" altLang="zh-TW" sz="11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LangGraph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智能流程協作模組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A2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A3. 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AI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帳務系統與報表生成模組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A3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A4. 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Chatbot + 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多輪對話邏輯樹模組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A4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A5.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監督式學習與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AI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回訓模組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A5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B. </a:t>
                      </a:r>
                      <a:r>
                        <a:rPr lang="zh-TW" sz="110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輔導工作</a:t>
                      </a:r>
                      <a:endParaRPr sz="11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20%</a:t>
                      </a:r>
                      <a:endParaRPr sz="11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B1.</a:t>
                      </a: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 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AI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工具上線導入輔導說明會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B1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B2.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使用說明手冊與影片製作與寄送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B2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B3.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問題排除客服管道與回報追蹤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B3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B4.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各模組使用成效月報表製作與教學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1200" kern="15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B4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B5.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提供初期免費顧問／教育訓練資源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1200" kern="15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B5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3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C. </a:t>
                      </a:r>
                      <a:r>
                        <a:rPr lang="zh-TW" sz="110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推廣工作</a:t>
                      </a:r>
                      <a:endParaRPr sz="11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20%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4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C1.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與公會合作辦理實體推廣活</a:t>
                      </a:r>
                      <a:r>
                        <a:rPr lang="zh-TW" altLang="en-US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動</a:t>
                      </a:r>
                      <a:endParaRPr sz="11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C1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5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C2.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Facebook 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廣告與</a:t>
                      </a:r>
                      <a:r>
                        <a:rPr lang="en-US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 EDM 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行銷導入行動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C2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6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C3.</a:t>
                      </a:r>
                      <a:r>
                        <a:rPr lang="zh-TW" altLang="en-US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推出推薦獎勵制度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1200" kern="15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C3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7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C4.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試算服務免費試用流程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300"/>
                        </a:spcBef>
                        <a:spcAft>
                          <a:spcPts val="300"/>
                        </a:spcAft>
                        <a:buNone/>
                      </a:pPr>
                      <a:r>
                        <a:rPr lang="en-US" sz="1200" kern="15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C4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8"/>
                  </a:ext>
                </a:extLst>
              </a:tr>
              <a:tr h="275711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C5.</a:t>
                      </a:r>
                      <a:r>
                        <a:rPr lang="zh-TW" altLang="zh-TW" sz="11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/>
                          <a:ea typeface="Arial"/>
                          <a:cs typeface="Arial"/>
                          <a:sym typeface="Arial"/>
                        </a:rPr>
                        <a:t>平臺內部一鍵啟用模式轉換設計</a:t>
                      </a:r>
                      <a:r>
                        <a:rPr lang="zh-TW" altLang="zh-TW" sz="1100" dirty="0">
                          <a:effectLst/>
                        </a:rPr>
                        <a:t> 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C5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19"/>
                  </a:ext>
                </a:extLst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7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/>
              <a:t>三、計畫推動說明與時程規劃</a:t>
            </a:r>
            <a:r>
              <a:rPr lang="zh-TW" sz="3200"/>
              <a:t>(2/3)</a:t>
            </a:r>
            <a:endParaRPr/>
          </a:p>
        </p:txBody>
      </p:sp>
      <p:sp>
        <p:nvSpPr>
          <p:cNvPr id="141" name="Google Shape;141;p17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8</a:t>
            </a:fld>
            <a:endParaRPr/>
          </a:p>
        </p:txBody>
      </p:sp>
      <p:graphicFrame>
        <p:nvGraphicFramePr>
          <p:cNvPr id="142" name="Google Shape;142;p17"/>
          <p:cNvGraphicFramePr/>
          <p:nvPr>
            <p:extLst>
              <p:ext uri="{D42A27DB-BD31-4B8C-83A1-F6EECF244321}">
                <p14:modId xmlns:p14="http://schemas.microsoft.com/office/powerpoint/2010/main" val="4027286065"/>
              </p:ext>
            </p:extLst>
          </p:nvPr>
        </p:nvGraphicFramePr>
        <p:xfrm>
          <a:off x="96645" y="1245156"/>
          <a:ext cx="11998650" cy="5203772"/>
        </p:xfrm>
        <a:graphic>
          <a:graphicData uri="http://schemas.openxmlformats.org/drawingml/2006/table">
            <a:tbl>
              <a:tblPr firstRow="1" bandRow="1">
                <a:noFill/>
                <a:tableStyleId>{29EA4CBF-79FD-4429-B20A-126F95EB47A0}</a:tableStyleId>
              </a:tblPr>
              <a:tblGrid>
                <a:gridCol w="451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0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90286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工作項目</a:t>
                      </a:r>
                      <a:endParaRPr sz="1100" dirty="0"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分項權重</a:t>
                      </a: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(%)</a:t>
                      </a: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114年</a:t>
                      </a:r>
                      <a:endParaRPr sz="1100" dirty="0"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71442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5月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6月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7月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8月</a:t>
                      </a:r>
                      <a:endParaRPr sz="1100"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9028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D.資訊安全運作與管理機制</a:t>
                      </a:r>
                      <a:endParaRPr sz="11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10%</a:t>
                      </a: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90286">
                <a:tc>
                  <a:txBody>
                    <a:bodyPr/>
                    <a:lstStyle/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D1. </a:t>
                      </a:r>
                      <a:r>
                        <a:rPr lang="en" alt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Google Cloud IAM </a:t>
                      </a:r>
                      <a:r>
                        <a:rPr lang="zh-TW" altLang="en-US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權限管理與加密儲存</a:t>
                      </a:r>
                      <a:endParaRPr sz="11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D1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290286">
                <a:tc>
                  <a:txBody>
                    <a:bodyPr/>
                    <a:lstStyle/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D2.</a:t>
                      </a:r>
                      <a:r>
                        <a:rPr lang="zh-TW" altLang="en-US" sz="1100" u="none" strike="noStrike" cap="none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會員資料與報表資料分區存放</a:t>
                      </a:r>
                      <a:endParaRPr sz="11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D2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90286">
                <a:tc>
                  <a:txBody>
                    <a:bodyPr/>
                    <a:lstStyle/>
                    <a:p>
                      <a:pPr marL="457200" marR="0" lvl="1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D3.</a:t>
                      </a:r>
                      <a:r>
                        <a:rPr lang="zh-TW" altLang="en-US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查詢紀錄遮罩與自動刪除機制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D3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90286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D4.</a:t>
                      </a:r>
                      <a:r>
                        <a:rPr lang="zh-TW" altLang="en-US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存取分層與操作日誌控管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D4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  <a:tr h="290286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D5. </a:t>
                      </a:r>
                      <a:r>
                        <a:rPr lang="en" alt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API</a:t>
                      </a:r>
                      <a:r>
                        <a:rPr lang="zh-TW" altLang="en-US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金鑰與</a:t>
                      </a:r>
                      <a:r>
                        <a:rPr lang="en" altLang="zh-TW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Token</a:t>
                      </a:r>
                      <a:r>
                        <a:rPr lang="zh-TW" altLang="en-US" sz="1100" u="none" strike="noStrike" cap="none" dirty="0">
                          <a:solidFill>
                            <a:schemeClr val="dk1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使用監控系統</a:t>
                      </a:r>
                      <a:endParaRPr sz="1100" u="none" strike="noStrike" cap="none" dirty="0">
                        <a:solidFill>
                          <a:schemeClr val="dk1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D5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7"/>
                  </a:ext>
                </a:extLst>
              </a:tr>
              <a:tr h="290286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E.關鍵績效達成</a:t>
                      </a:r>
                      <a:endParaRPr sz="110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30%</a:t>
                      </a:r>
                      <a:endParaRPr sz="11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tx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8"/>
                  </a:ext>
                </a:extLst>
              </a:tr>
              <a:tr h="1041584">
                <a:tc>
                  <a:txBody>
                    <a:bodyPr/>
                    <a:lstStyle/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E1. 導入平臺上架會員家數</a:t>
                      </a:r>
                      <a:r>
                        <a:rPr lang="en-US" alt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120</a:t>
                      </a: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家(既有會員</a:t>
                      </a:r>
                      <a:r>
                        <a:rPr lang="en-US" alt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30</a:t>
                      </a: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家、新會員</a:t>
                      </a:r>
                      <a:r>
                        <a:rPr lang="en-US" alt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90</a:t>
                      </a: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家)</a:t>
                      </a:r>
                      <a:endParaRPr sz="1100" dirty="0"/>
                    </a:p>
                    <a:p>
                      <a:pPr marL="457200" marR="0" lvl="1" indent="0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*平臺上架會員至少100家以上，且上架會員須符合以下條件</a:t>
                      </a:r>
                      <a:endParaRPr sz="1100" dirty="0"/>
                    </a:p>
                    <a:p>
                      <a:pPr marL="457200" marR="0" lvl="1" indent="168275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(1)	至少使用 1 項平臺 AI 工具，並於結案時提供佐證。(須於期中驗收，至少完成30％平臺上架會員導入AI技術應用)</a:t>
                      </a:r>
                      <a:endParaRPr sz="1100" dirty="0"/>
                    </a:p>
                    <a:p>
                      <a:pPr marL="457200" marR="0" lvl="1" indent="168275" algn="l" rtl="0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rgbClr val="000000"/>
                        </a:buClr>
                        <a:buSzPts val="1200"/>
                        <a:buFont typeface="Microsoft JhengHei"/>
                        <a:buNone/>
                      </a:pP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(2)	至少20%須為新進會員。</a:t>
                      </a:r>
                      <a:endParaRPr sz="1100" dirty="0"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9%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E1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9"/>
                  </a:ext>
                </a:extLst>
              </a:tr>
              <a:tr h="290286">
                <a:tc>
                  <a:txBody>
                    <a:bodyPr/>
                    <a:lstStyle/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E2. 增加平臺業者營收</a:t>
                      </a:r>
                      <a:r>
                        <a:rPr lang="en-US" alt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5000000</a:t>
                      </a: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元</a:t>
                      </a:r>
                      <a:endParaRPr sz="1100" dirty="0"/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E2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0"/>
                  </a:ext>
                </a:extLst>
              </a:tr>
              <a:tr h="589086">
                <a:tc>
                  <a:txBody>
                    <a:bodyPr/>
                    <a:lstStyle/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E3. 帶動平臺業者投資額</a:t>
                      </a:r>
                      <a:r>
                        <a:rPr lang="en-US" alt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3000000</a:t>
                      </a: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元</a:t>
                      </a:r>
                      <a:endParaRPr lang="en-US" altLang="zh-TW" sz="11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Microsoft JhengHei"/>
                        <a:cs typeface="Arial"/>
                        <a:sym typeface="Arial"/>
                      </a:endParaRPr>
                    </a:p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(外部投資、公司內部自我投資)</a:t>
                      </a: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E3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1"/>
                  </a:ext>
                </a:extLst>
              </a:tr>
              <a:tr h="589086">
                <a:tc>
                  <a:txBody>
                    <a:bodyPr/>
                    <a:lstStyle/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E4. 新增平臺業者就業人數</a:t>
                      </a:r>
                      <a:r>
                        <a:rPr lang="en-US" alt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8</a:t>
                      </a: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人 </a:t>
                      </a:r>
                      <a:endParaRPr lang="en-US" altLang="zh-TW" sz="11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Microsoft JhengHei"/>
                        <a:cs typeface="Arial"/>
                        <a:sym typeface="Arial"/>
                      </a:endParaRPr>
                    </a:p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(男</a:t>
                      </a:r>
                      <a:r>
                        <a:rPr lang="en-US" alt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人、女</a:t>
                      </a:r>
                      <a:r>
                        <a:rPr lang="en-US" alt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5</a:t>
                      </a:r>
                      <a:r>
                        <a:rPr lang="zh-TW" sz="11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人)</a:t>
                      </a:r>
                      <a:endParaRPr sz="1100" b="0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1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3%</a:t>
                      </a:r>
                      <a:endParaRPr sz="11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1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just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 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E4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12"/>
                  </a:ext>
                </a:extLst>
              </a:tr>
            </a:tbl>
          </a:graphicData>
        </a:graphic>
      </p:graphicFrame>
      <p:sp>
        <p:nvSpPr>
          <p:cNvPr id="143" name="Google Shape;143;p17"/>
          <p:cNvSpPr txBox="1"/>
          <p:nvPr/>
        </p:nvSpPr>
        <p:spPr>
          <a:xfrm>
            <a:off x="6765755" y="968157"/>
            <a:ext cx="53296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※得依實際需求增列工作項目，分項權重已有固定比例規範，不得異動。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9" name="Google Shape;149;p18"/>
          <p:cNvSpPr txBox="1">
            <a:spLocks noGrp="1"/>
          </p:cNvSpPr>
          <p:nvPr>
            <p:ph type="title"/>
          </p:nvPr>
        </p:nvSpPr>
        <p:spPr>
          <a:xfrm>
            <a:off x="1056000" y="72000"/>
            <a:ext cx="10800000" cy="900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36000" rIns="72000" bIns="36000" anchor="ctr" anchorCtr="0">
            <a:normAutofit/>
          </a:bodyPr>
          <a:lstStyle/>
          <a:p>
            <a:pPr marL="0" lvl="0" indent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Microsoft JhengHei"/>
              <a:buNone/>
            </a:pPr>
            <a:r>
              <a:rPr lang="zh-TW"/>
              <a:t>三、計畫推動說明與時程規劃</a:t>
            </a:r>
            <a:r>
              <a:rPr lang="zh-TW" sz="3200"/>
              <a:t>(3/3)</a:t>
            </a:r>
            <a:endParaRPr/>
          </a:p>
        </p:txBody>
      </p:sp>
      <p:sp>
        <p:nvSpPr>
          <p:cNvPr id="150" name="Google Shape;150;p18"/>
          <p:cNvSpPr txBox="1">
            <a:spLocks noGrp="1"/>
          </p:cNvSpPr>
          <p:nvPr>
            <p:ph type="sldNum" idx="12"/>
          </p:nvPr>
        </p:nvSpPr>
        <p:spPr>
          <a:xfrm>
            <a:off x="5196000" y="6588000"/>
            <a:ext cx="1800000" cy="18466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72000" tIns="0" rIns="72000" bIns="0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zh-TW"/>
              <a:t>9</a:t>
            </a:fld>
            <a:endParaRPr/>
          </a:p>
        </p:txBody>
      </p:sp>
      <p:graphicFrame>
        <p:nvGraphicFramePr>
          <p:cNvPr id="151" name="Google Shape;151;p18"/>
          <p:cNvGraphicFramePr/>
          <p:nvPr>
            <p:extLst>
              <p:ext uri="{D42A27DB-BD31-4B8C-83A1-F6EECF244321}">
                <p14:modId xmlns:p14="http://schemas.microsoft.com/office/powerpoint/2010/main" val="2207093807"/>
              </p:ext>
            </p:extLst>
          </p:nvPr>
        </p:nvGraphicFramePr>
        <p:xfrm>
          <a:off x="96645" y="1191218"/>
          <a:ext cx="11998650" cy="2321094"/>
        </p:xfrm>
        <a:graphic>
          <a:graphicData uri="http://schemas.openxmlformats.org/drawingml/2006/table">
            <a:tbl>
              <a:tblPr firstRow="1" bandRow="1">
                <a:noFill/>
                <a:tableStyleId>{29EA4CBF-79FD-4429-B20A-126F95EB47A0}</a:tableStyleId>
              </a:tblPr>
              <a:tblGrid>
                <a:gridCol w="4516250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970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3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4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5"/>
                    </a:ext>
                  </a:extLst>
                </a:gridCol>
                <a:gridCol w="1302450">
                  <a:extLst>
                    <a:ext uri="{9D8B030D-6E8A-4147-A177-3AD203B41FA5}">
                      <a16:colId xmlns:a16="http://schemas.microsoft.com/office/drawing/2014/main" val="20006"/>
                    </a:ext>
                  </a:extLst>
                </a:gridCol>
              </a:tblGrid>
              <a:tr h="248650"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工作項目</a:t>
                      </a:r>
                      <a:endParaRPr/>
                    </a:p>
                  </a:txBody>
                  <a:tcPr marL="91450" marR="91450" marT="45725" marB="45725" anchor="ctr"/>
                </a:tc>
                <a:tc rowSpan="2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分項權重</a:t>
                      </a: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(%)</a:t>
                      </a: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 gridSpan="5"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114年</a:t>
                      </a:r>
                      <a:endParaRPr/>
                    </a:p>
                  </a:txBody>
                  <a:tcPr marL="91450" marR="91450" marT="45725" marB="45725" anchor="ctr"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31525"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 vMerge="1">
                  <a:txBody>
                    <a:bodyPr/>
                    <a:lstStyle/>
                    <a:p>
                      <a:endParaRPr lang="zh-TW"/>
                    </a:p>
                  </a:txBody>
                  <a:tcPr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4月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5月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6月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7月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8月</a:t>
                      </a:r>
                      <a:endParaRPr/>
                    </a:p>
                  </a:txBody>
                  <a:tcPr marL="91450" marR="91450" marT="45725" marB="45725" anchor="ctr">
                    <a:solidFill>
                      <a:schemeClr val="accent2"/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  <a:tr h="248650">
                <a:tc>
                  <a:txBody>
                    <a:bodyPr/>
                    <a:lstStyle/>
                    <a:p>
                      <a:pPr marL="0" marR="0" lvl="0" indent="0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E.關鍵績效達成</a:t>
                      </a:r>
                      <a:endParaRPr/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extLst>
                  <a:ext uri="{0D108BD9-81ED-4DB2-BD59-A6C34878D82A}">
                    <a16:rowId xmlns:a16="http://schemas.microsoft.com/office/drawing/2014/main" val="10002"/>
                  </a:ext>
                </a:extLst>
              </a:tr>
              <a:tr h="248650">
                <a:tc>
                  <a:txBody>
                    <a:bodyPr/>
                    <a:lstStyle/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E5. 維持平臺業者就業人數</a:t>
                      </a:r>
                      <a:r>
                        <a:rPr lang="en-US" alt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5</a:t>
                      </a: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人 </a:t>
                      </a:r>
                      <a:endParaRPr lang="en-US" altLang="zh-TW" sz="1400" b="0" i="0" u="none" strike="noStrike" cap="none" dirty="0">
                        <a:solidFill>
                          <a:schemeClr val="dk1"/>
                        </a:solidFill>
                        <a:latin typeface="Arial"/>
                        <a:ea typeface="Microsoft JhengHei"/>
                        <a:cs typeface="Arial"/>
                        <a:sym typeface="Arial"/>
                      </a:endParaRPr>
                    </a:p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(男</a:t>
                      </a:r>
                      <a:r>
                        <a:rPr lang="en-US" alt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</a:t>
                      </a: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人、女</a:t>
                      </a:r>
                      <a:r>
                        <a:rPr lang="en-US" alt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2</a:t>
                      </a: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人)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3%</a:t>
                      </a:r>
                      <a:endParaRPr sz="12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E5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3"/>
                  </a:ext>
                </a:extLst>
              </a:tr>
              <a:tr h="347700">
                <a:tc>
                  <a:txBody>
                    <a:bodyPr/>
                    <a:lstStyle/>
                    <a:p>
                      <a:pPr marL="0" marR="0" lvl="0" indent="449263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E6. 完成既有AI工具新應用數</a:t>
                      </a:r>
                      <a:r>
                        <a:rPr lang="en-US" alt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5</a:t>
                      </a: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個(至少5個)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  <a:p>
                      <a:pPr marL="0" marR="0" lvl="0" indent="449263" algn="l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*須於期中驗收，至少完成2個AI創新應用技術</a:t>
                      </a:r>
                      <a:endParaRPr sz="1200" b="0" i="0" u="none" strike="noStrike" cap="none" dirty="0">
                        <a:solidFill>
                          <a:srgbClr val="000000"/>
                        </a:solidFill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3%</a:t>
                      </a:r>
                      <a:endParaRPr sz="12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E6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4"/>
                  </a:ext>
                </a:extLst>
              </a:tr>
              <a:tr h="248650">
                <a:tc>
                  <a:txBody>
                    <a:bodyPr/>
                    <a:lstStyle/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E7. AI工具使用頻率提升</a:t>
                      </a:r>
                      <a:r>
                        <a:rPr lang="en-US" alt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100</a:t>
                      </a: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％</a:t>
                      </a:r>
                      <a:endParaRPr dirty="0"/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3%</a:t>
                      </a:r>
                      <a:endParaRPr sz="12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E7</a:t>
                      </a:r>
                      <a:endParaRPr lang="zh-TW" sz="1200" kern="15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5"/>
                  </a:ext>
                </a:extLst>
              </a:tr>
              <a:tr h="248650">
                <a:tc>
                  <a:txBody>
                    <a:bodyPr/>
                    <a:lstStyle/>
                    <a:p>
                      <a:pPr marL="38100" marR="39370" lvl="0" indent="503238" algn="just" rtl="0">
                        <a:lnSpc>
                          <a:spcPct val="12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E8. 新增平臺訂閱用戶數</a:t>
                      </a:r>
                      <a:r>
                        <a:rPr lang="en-US" alt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90</a:t>
                      </a:r>
                      <a:r>
                        <a:rPr lang="zh-TW" sz="1200" b="0" i="0" u="none" strike="noStrike" cap="none" dirty="0">
                          <a:solidFill>
                            <a:srgbClr val="000000"/>
                          </a:solidFill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家</a:t>
                      </a:r>
                      <a:endParaRPr dirty="0"/>
                    </a:p>
                  </a:txBody>
                  <a:tcPr marL="36200" marR="36200" marT="0" marB="0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altLang="zh-TW" sz="1200" dirty="0">
                          <a:latin typeface="Microsoft JhengHei"/>
                          <a:ea typeface="Microsoft JhengHei"/>
                          <a:cs typeface="Microsoft JhengHei"/>
                          <a:sym typeface="Microsoft JhengHei"/>
                        </a:rPr>
                        <a:t>3%</a:t>
                      </a:r>
                      <a:endParaRPr sz="1200" dirty="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sz="1200">
                        <a:latin typeface="Microsoft JhengHei"/>
                        <a:ea typeface="Microsoft JhengHei"/>
                        <a:cs typeface="Microsoft JhengHei"/>
                        <a:sym typeface="Microsoft JhengHei"/>
                      </a:endParaRPr>
                    </a:p>
                  </a:txBody>
                  <a:tcPr marL="91450" marR="91450" marT="45725" marB="45725" anchor="ctr"/>
                </a:tc>
                <a:tc>
                  <a:txBody>
                    <a:bodyPr/>
                    <a:lstStyle/>
                    <a:p>
                      <a:pPr marL="38100" marR="39370" indent="-419100" algn="ctr">
                        <a:lnSpc>
                          <a:spcPct val="150000"/>
                        </a:lnSpc>
                        <a:spcBef>
                          <a:spcPts val="500"/>
                        </a:spcBef>
                        <a:spcAft>
                          <a:spcPts val="500"/>
                        </a:spcAft>
                        <a:buNone/>
                      </a:pPr>
                      <a:r>
                        <a:rPr lang="en-US" sz="1200" kern="150" dirty="0">
                          <a:solidFill>
                            <a:srgbClr val="000000"/>
                          </a:solidFill>
                          <a:effectLst/>
                          <a:latin typeface="new times roman"/>
                          <a:ea typeface="標楷體-繁" panose="03000500000000000000" pitchFamily="66" charset="-120"/>
                          <a:cs typeface="Times New Roman" panose="02020603050405020304" pitchFamily="18" charset="0"/>
                        </a:rPr>
                        <a:t>E8</a:t>
                      </a:r>
                      <a:endParaRPr lang="zh-TW" sz="1200" kern="150" dirty="0">
                        <a:effectLst/>
                        <a:latin typeface="Times New Roman" panose="02020603050405020304" pitchFamily="18" charset="0"/>
                        <a:ea typeface="標楷體" panose="02010601000101010101" pitchFamily="2" charset="-120"/>
                        <a:cs typeface="Times New Roman" panose="02020603050405020304" pitchFamily="18" charset="0"/>
                      </a:endParaRPr>
                    </a:p>
                  </a:txBody>
                  <a:tcPr marL="36195" marR="36195" marT="0" marB="0" anchor="ctr">
                    <a:solidFill>
                      <a:schemeClr val="accent6">
                        <a:lumMod val="75000"/>
                      </a:schemeClr>
                    </a:solidFill>
                  </a:tcPr>
                </a:tc>
                <a:extLst>
                  <a:ext uri="{0D108BD9-81ED-4DB2-BD59-A6C34878D82A}">
                    <a16:rowId xmlns:a16="http://schemas.microsoft.com/office/drawing/2014/main" val="10006"/>
                  </a:ext>
                </a:extLst>
              </a:tr>
            </a:tbl>
          </a:graphicData>
        </a:graphic>
      </p:graphicFrame>
      <p:sp>
        <p:nvSpPr>
          <p:cNvPr id="152" name="Google Shape;152;p18"/>
          <p:cNvSpPr txBox="1"/>
          <p:nvPr/>
        </p:nvSpPr>
        <p:spPr>
          <a:xfrm>
            <a:off x="6765755" y="914219"/>
            <a:ext cx="5329600" cy="27699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sp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zh-TW" sz="1200">
                <a:solidFill>
                  <a:schemeClr val="dk1"/>
                </a:solidFill>
                <a:latin typeface="Microsoft JhengHei"/>
                <a:ea typeface="Microsoft JhengHei"/>
                <a:cs typeface="Microsoft JhengHei"/>
                <a:sym typeface="Microsoft JhengHei"/>
              </a:rPr>
              <a:t>※得依實際需求增列工作項目，分項權重已有固定比例規範，不得異動。</a:t>
            </a:r>
            <a:endParaRPr sz="1200">
              <a:solidFill>
                <a:schemeClr val="dk1"/>
              </a:solidFill>
              <a:latin typeface="Microsoft JhengHei"/>
              <a:ea typeface="Microsoft JhengHei"/>
              <a:cs typeface="Microsoft JhengHei"/>
              <a:sym typeface="Microsoft JhengHei"/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1_Contents Slide Master">
  <a:themeElements>
    <a:clrScheme name="ALLPPT-BUSINESS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07C89"/>
      </a:accent1>
      <a:accent2>
        <a:srgbClr val="8CBABE"/>
      </a:accent2>
      <a:accent3>
        <a:srgbClr val="9CCCD2"/>
      </a:accent3>
      <a:accent4>
        <a:srgbClr val="507C89"/>
      </a:accent4>
      <a:accent5>
        <a:srgbClr val="8CBABE"/>
      </a:accent5>
      <a:accent6>
        <a:srgbClr val="9CCCD2"/>
      </a:accent6>
      <a:hlink>
        <a:srgbClr val="FFFFFF"/>
      </a:hlink>
      <a:folHlink>
        <a:srgbClr val="FFFF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1932</TotalTime>
  <Words>3654</Words>
  <Application>Microsoft Macintosh PowerPoint</Application>
  <PresentationFormat>寬螢幕</PresentationFormat>
  <Paragraphs>465</Paragraphs>
  <Slides>16</Slides>
  <Notes>16</Notes>
  <HiddenSlides>0</HiddenSlides>
  <MMClips>0</MMClips>
  <ScaleCrop>false</ScaleCrop>
  <HeadingPairs>
    <vt:vector size="6" baseType="variant">
      <vt:variant>
        <vt:lpstr>使用字型</vt:lpstr>
      </vt:variant>
      <vt:variant>
        <vt:i4>8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16</vt:i4>
      </vt:variant>
    </vt:vector>
  </HeadingPairs>
  <TitlesOfParts>
    <vt:vector size="25" baseType="lpstr">
      <vt:lpstr>new times roman</vt:lpstr>
      <vt:lpstr>Noto Sans TC</vt:lpstr>
      <vt:lpstr>新細明體</vt:lpstr>
      <vt:lpstr>Arial</vt:lpstr>
      <vt:lpstr>Times New Roman</vt:lpstr>
      <vt:lpstr>Microsoft JhengHei</vt:lpstr>
      <vt:lpstr>Arimo</vt:lpstr>
      <vt:lpstr>Calibri</vt:lpstr>
      <vt:lpstr>1_Contents Slide Master</vt:lpstr>
      <vt:lpstr>PowerPoint 簡報</vt:lpstr>
      <vt:lpstr>提案摘要說明</vt:lpstr>
      <vt:lpstr>簡報大綱</vt:lpstr>
      <vt:lpstr>一、計畫目標與藍圖</vt:lpstr>
      <vt:lpstr>二、計畫導入規劃與執行策略(1/2)</vt:lpstr>
      <vt:lpstr>二、計畫導入規劃與執行策略(2/2)</vt:lpstr>
      <vt:lpstr>三、計畫推動說明與時程規劃(1/3)</vt:lpstr>
      <vt:lpstr>三、計畫推動說明與時程規劃(2/3)</vt:lpstr>
      <vt:lpstr>三、計畫推動說明與時程規劃(3/3)</vt:lpstr>
      <vt:lpstr>四、資訊安全運作機制說明</vt:lpstr>
      <vt:lpstr>五、預定查核點說明(1/3)</vt:lpstr>
      <vt:lpstr>五、預定查核點說明(2/3)</vt:lpstr>
      <vt:lpstr>五、預定查核點說明(3/3)</vt:lpstr>
      <vt:lpstr>六、預期效益說明</vt:lpstr>
      <vt:lpstr>七、經費說明</vt:lpstr>
      <vt:lpstr>附件、過往AI實績說明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cp:lastModifiedBy>豪廷 戴</cp:lastModifiedBy>
  <cp:revision>10</cp:revision>
  <dcterms:modified xsi:type="dcterms:W3CDTF">2025-05-11T13:05:50Z</dcterms:modified>
</cp:coreProperties>
</file>